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image" ContentType="image/jpg"/>
  <Default Extension="jpg" ContentType="image/jpe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4.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Masters/slideMaster3.xml" ContentType="application/vnd.openxmlformats-officedocument.presentationml.slideMaster+xml"/>
  <Override PartName="/ppt/slideMasters/theme/theme4.xml" ContentType="application/vnd.openxmlformats-officedocument.theme+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Masters/slideMaster4.xml" ContentType="application/vnd.openxmlformats-officedocument.presentationml.slideMaster+xml"/>
  <Override PartName="/ppt/slideMasters/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notesSlide1.xml" ContentType="application/vnd.openxmlformats-officedocument.presentationml.notesSlide+xml"/>
  <Override PartName="/ppt/slides/slide8.xml" ContentType="application/vnd.openxmlformats-officedocument.presentationml.slide+xml"/>
  <Override PartName="/ppt/notesSlides/notesSlide2.xml" ContentType="application/vnd.openxmlformats-officedocument.presentationml.notesSlide+xml"/>
  <Override PartName="/ppt/slides/slide9.xml" ContentType="application/vnd.openxmlformats-officedocument.presentationml.slide+xml"/>
  <Override PartName="/ppt/notesSlides/notesSlide3.xml" ContentType="application/vnd.openxmlformats-officedocument.presentationml.notesSlide+xml"/>
  <Override PartName="/ppt/slides/slide10.xml" ContentType="application/vnd.openxmlformats-officedocument.presentationml.slide+xml"/>
  <Override PartName="/ppt/notesSlides/notesSlide4.xml" ContentType="application/vnd.openxmlformats-officedocument.presentationml.notesSlide+xml"/>
  <Override PartName="/ppt/slides/slide11.xml" ContentType="application/vnd.openxmlformats-officedocument.presentationml.slide+xml"/>
  <Override PartName="/ppt/notesSlides/notesSlide5.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slides/slide13.xml" ContentType="application/vnd.openxmlformats-officedocument.presentationml.slide+xml"/>
  <Override PartName="/ppt/notesSlides/notesSlide7.xml" ContentType="application/vnd.openxmlformats-officedocument.presentationml.notesSlide+xml"/>
  <Override PartName="/ppt/slides/slide14.xml" ContentType="application/vnd.openxmlformats-officedocument.presentationml.slide+xml"/>
  <Override PartName="/ppt/notesSlides/notesSlide8.xml" ContentType="application/vnd.openxmlformats-officedocument.presentationml.notesSlide+xml"/>
  <Override PartName="/ppt/slides/slide15.xml" ContentType="application/vnd.openxmlformats-officedocument.presentationml.slide+xml"/>
  <Override PartName="/ppt/notesSlides/notesSlide9.xml" ContentType="application/vnd.openxmlformats-officedocument.presentationml.notesSlide+xml"/>
  <Override PartName="/ppt/slides/slide16.xml" ContentType="application/vnd.openxmlformats-officedocument.presentationml.slide+xml"/>
  <Override PartName="/ppt/notesSlides/notesSlide10.xml" ContentType="application/vnd.openxmlformats-officedocument.presentationml.notesSlide+xml"/>
  <Override PartName="/ppt/slides/slide17.xml" ContentType="application/vnd.openxmlformats-officedocument.presentationml.slide+xml"/>
  <Override PartName="/ppt/notesSlides/notesSlide11.xml" ContentType="application/vnd.openxmlformats-officedocument.presentationml.notesSlide+xml"/>
  <Override PartName="/ppt/slides/slide18.xml" ContentType="application/vnd.openxmlformats-officedocument.presentationml.slide+xml"/>
  <Override PartName="/ppt/notesSlides/notesSlide12.xml" ContentType="application/vnd.openxmlformats-officedocument.presentationml.notesSlide+xml"/>
  <Override PartName="/ppt/slides/slide19.xml" ContentType="application/vnd.openxmlformats-officedocument.presentationml.slide+xml"/>
  <Override PartName="/ppt/notesSlides/notesSlide13.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Slides/notesSlide14.xml" ContentType="application/vnd.openxmlformats-officedocument.presentationml.notesSlide+xml"/>
  <Override PartName="/ppt/slides/slide43.xml" ContentType="application/vnd.openxmlformats-officedocument.presentationml.slide+xml"/>
  <Override PartName="/ppt/notesSlides/notesSlide15.xml" ContentType="application/vnd.openxmlformats-officedocument.presentationml.notesSlide+xml"/>
  <Override PartName="/ppt/slides/slide44.xml" ContentType="application/vnd.openxmlformats-officedocument.presentationml.slide+xml"/>
  <Override PartName="/ppt/notesSlides/notesSlide16.xml" ContentType="application/vnd.openxmlformats-officedocument.presentationml.notesSlide+xml"/>
  <Override PartName="/ppt/slides/slide4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18.xml" ContentType="application/vnd.openxmlformats-officedocument.presentationml.notesSlide+xml"/>
  <Override PartName="/ppt/slides/slide47.xml" ContentType="application/vnd.openxmlformats-officedocument.presentationml.slide+xml"/>
  <Override PartName="/ppt/notesSlides/notesSlide19.xml" ContentType="application/vnd.openxmlformats-officedocument.presentationml.notesSlide+xml"/>
  <Override PartName="/ppt/slides/slide48.xml" ContentType="application/vnd.openxmlformats-officedocument.presentationml.slide+xml"/>
  <Override PartName="/ppt/notesSlides/notesSlide20.xml" ContentType="application/vnd.openxmlformats-officedocument.presentationml.notesSlide+xml"/>
  <Override PartName="/ppt/slides/slide49.xml" ContentType="application/vnd.openxmlformats-officedocument.presentationml.slide+xml"/>
  <Override PartName="/ppt/notesSlides/notesSlide21.xml" ContentType="application/vnd.openxmlformats-officedocument.presentationml.notesSlide+xml"/>
  <Override PartName="/ppt/slideMasters/slideMaster5.xml" ContentType="application/vnd.openxmlformats-officedocument.presentationml.slideMaster+xml"/>
  <Override PartName="/ppt/slideMasters/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Slides/notesSlide22.xml" ContentType="application/vnd.openxmlformats-officedocument.presentationml.notes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80f756e48cac40d0" /><Relationship Type="http://schemas.openxmlformats.org/package/2006/relationships/metadata/core-properties" Target="/docProps/core.xml" Id="Rf8e5870fcda6456e" /><Relationship Type="http://schemas.openxmlformats.org/officeDocument/2006/relationships/extended-properties" Target="/docProps/app.xml" Id="R7bbd69d3a86a4d25"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43fd9569d9924287"/>
    <p:sldMasterId id="2147483660" r:id="R14d9448fc1b2440c"/>
    <p:sldMasterId id="2147483664" r:id="Rea41b5386d874d1a"/>
    <p:sldMasterId id="2147483682" r:id="R7547ca96578348af"/>
    <p:sldMasterId id="2147483688" r:id="R1634be4df8494135"/>
  </p:sldMasterIdLst>
  <p:notesMasterIdLst>
    <p:notesMasterId r:id="R62d7d9ee249c42b4"/>
  </p:notesMasterIdLst>
  <p:sldIdLst>
    <p:sldId id="256" r:id="R6d994a42b010414b"/>
    <p:sldId id="257" r:id="R024ec91774f248a2"/>
    <p:sldId id="258" r:id="R957ad81e36e44910"/>
    <p:sldId id="259" r:id="Rb8264c83777b4fec"/>
    <p:sldId id="260" r:id="R97edaa94921c47d0"/>
    <p:sldId id="261" r:id="R124e2f9dd7b947ef"/>
    <p:sldId id="262" r:id="Rfd9013f5e6074b7a"/>
    <p:sldId id="263" r:id="Rb08420c1530c42a8"/>
    <p:sldId id="264" r:id="Reaf2e28f89c84b33"/>
    <p:sldId id="265" r:id="Rb274fa47705b4827"/>
    <p:sldId id="266" r:id="Rf61c24b7d1e349fa"/>
    <p:sldId id="267" r:id="Rbb3d1c21546d437d"/>
    <p:sldId id="268" r:id="Rc859bdd81e4d4736"/>
    <p:sldId id="269" r:id="R7ddc2daee4e14d12"/>
    <p:sldId id="270" r:id="Rd91c95b0c0ce40d3"/>
    <p:sldId id="271" r:id="R61297f4bb39e4ee8"/>
    <p:sldId id="272" r:id="Ra723fb9ce4864698"/>
    <p:sldId id="273" r:id="Rf5cd4aff7c834484"/>
    <p:sldId id="274" r:id="R670dec205a5f4173"/>
    <p:sldId id="275" r:id="R3d745418c1c946f4"/>
    <p:sldId id="276" r:id="R5c372a77657b4255"/>
    <p:sldId id="277" r:id="R43dc576840354625"/>
    <p:sldId id="278" r:id="Rb9d5ca935c0b4c0e"/>
    <p:sldId id="279" r:id="Rb0f5cd80e68e4496"/>
    <p:sldId id="280" r:id="R5c02b93007734a0a"/>
    <p:sldId id="281" r:id="R952d21a61d4e42a7"/>
    <p:sldId id="282" r:id="R31b824d9c694460d"/>
    <p:sldId id="283" r:id="R44f8c0dd6ed140de"/>
    <p:sldId id="284" r:id="R3a5755cb46314ada"/>
    <p:sldId id="285" r:id="Reb67bd819c254620"/>
    <p:sldId id="286" r:id="Rc93556a8fbee41ec"/>
    <p:sldId id="287" r:id="R84f3bfd4c80946d6"/>
    <p:sldId id="288" r:id="R604671acae844f33"/>
    <p:sldId id="289" r:id="R3368ea2bf35e43cb"/>
    <p:sldId id="290" r:id="R9f53eeba3a7c4143"/>
    <p:sldId id="291" r:id="R1e72951867974906"/>
    <p:sldId id="292" r:id="Rc6dca637c4384ba7"/>
    <p:sldId id="293" r:id="R122e841eac4d478c"/>
    <p:sldId id="294" r:id="R887737e1a83e4f29"/>
    <p:sldId id="295" r:id="Re8946d3123214558"/>
    <p:sldId id="296" r:id="R9fb55a696e9f4125"/>
    <p:sldId id="297" r:id="Rb81f205bdecd4e05"/>
    <p:sldId id="298" r:id="Rd86025e800e3473a"/>
    <p:sldId id="299" r:id="R9ff7fd2ddcc44260"/>
    <p:sldId id="300" r:id="R790aa22535da4d4a"/>
    <p:sldId id="301" r:id="R8f3e76c6c706471f"/>
    <p:sldId id="302" r:id="Rae45e9ccc44d471f"/>
    <p:sldId id="303" r:id="R3a30b28a10e24f46"/>
    <p:sldId id="304" r:id="Rd4330054ee814bb9"/>
    <p:sldId id="305" r:id="R6519e707dfca4dee"/>
    <p:sldId id="306" r:id="Rd524a35875774d92"/>
    <p:sldId id="307" r:id="Rada03a0917db449c"/>
    <p:sldId id="308" r:id="R021793c40234428f"/>
    <p:sldId id="309" r:id="R78634ba8989d498d"/>
    <p:sldId id="310" r:id="Ra5dd57bf2a35489d"/>
    <p:sldId id="311" r:id="R0bf74f1963024b6c"/>
    <p:sldId id="312" r:id="R777bedc464eb48fa"/>
    <p:sldId id="313" r:id="Re60d8ea54df24f34"/>
    <p:sldId id="314" r:id="R8f6095af61d24d54"/>
    <p:sldId id="315" r:id="Rcc670e5d524c4248"/>
    <p:sldId id="316" r:id="R352f577821b8410b"/>
    <p:sldId id="317" r:id="R7b22ebb296f14603"/>
    <p:sldId id="318" r:id="R82978e1cae1540cb"/>
    <p:sldId id="319" r:id="Rac9177b368d046d3"/>
    <p:sldId id="320" r:id="R32c8515824434215"/>
    <p:sldId id="321" r:id="Rd319593d07e74ac2"/>
  </p:sldIdLst>
  <p:sldSz cx="12192000" cy="68580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1284" y="300"/>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notesMaster" Target="/ppt/notesMasters/notesMaster1.xml" Id="R62d7d9ee249c42b4" /><Relationship Type="http://schemas.openxmlformats.org/officeDocument/2006/relationships/presProps" Target="/ppt/presProps.xml" Id="Rdeb7605af49f421d" /><Relationship Type="http://schemas.openxmlformats.org/officeDocument/2006/relationships/viewProps" Target="/ppt/viewProps.xml" Id="R89ad06f064864d5e" /><Relationship Type="http://schemas.openxmlformats.org/officeDocument/2006/relationships/slideMaster" Target="/ppt/slideMasters/slideMaster1.xml" Id="R43fd9569d9924287" /><Relationship Type="http://schemas.openxmlformats.org/officeDocument/2006/relationships/theme" Target="/ppt/slideMasters/theme/theme2.xml" Id="R80db913eec1e46c5" /><Relationship Type="http://schemas.openxmlformats.org/officeDocument/2006/relationships/slideMaster" Target="/ppt/slideMasters/slideMaster2.xml" Id="R14d9448fc1b2440c" /><Relationship Type="http://schemas.openxmlformats.org/officeDocument/2006/relationships/slideMaster" Target="/ppt/slideMasters/slideMaster3.xml" Id="Rea41b5386d874d1a" /><Relationship Type="http://schemas.openxmlformats.org/officeDocument/2006/relationships/slideMaster" Target="/ppt/slideMasters/slideMaster4.xml" Id="R7547ca96578348af" /><Relationship Type="http://schemas.openxmlformats.org/officeDocument/2006/relationships/slide" Target="/ppt/slides/slide1.xml" Id="R6d994a42b010414b" /><Relationship Type="http://schemas.openxmlformats.org/officeDocument/2006/relationships/slide" Target="/ppt/slides/slide2.xml" Id="R024ec91774f248a2" /><Relationship Type="http://schemas.openxmlformats.org/officeDocument/2006/relationships/slide" Target="/ppt/slides/slide3.xml" Id="R957ad81e36e44910" /><Relationship Type="http://schemas.openxmlformats.org/officeDocument/2006/relationships/slide" Target="/ppt/slides/slide4.xml" Id="Rb8264c83777b4fec" /><Relationship Type="http://schemas.openxmlformats.org/officeDocument/2006/relationships/slide" Target="/ppt/slides/slide5.xml" Id="R97edaa94921c47d0" /><Relationship Type="http://schemas.openxmlformats.org/officeDocument/2006/relationships/slide" Target="/ppt/slides/slide6.xml" Id="R124e2f9dd7b947ef" /><Relationship Type="http://schemas.openxmlformats.org/officeDocument/2006/relationships/slide" Target="/ppt/slides/slide7.xml" Id="Rfd9013f5e6074b7a" /><Relationship Type="http://schemas.openxmlformats.org/officeDocument/2006/relationships/slide" Target="/ppt/slides/slide8.xml" Id="Rb08420c1530c42a8" /><Relationship Type="http://schemas.openxmlformats.org/officeDocument/2006/relationships/slide" Target="/ppt/slides/slide9.xml" Id="Reaf2e28f89c84b33" /><Relationship Type="http://schemas.openxmlformats.org/officeDocument/2006/relationships/slide" Target="/ppt/slides/slide10.xml" Id="Rb274fa47705b4827" /><Relationship Type="http://schemas.openxmlformats.org/officeDocument/2006/relationships/slide" Target="/ppt/slides/slide11.xml" Id="Rf61c24b7d1e349fa" /><Relationship Type="http://schemas.openxmlformats.org/officeDocument/2006/relationships/slide" Target="/ppt/slides/slide12.xml" Id="Rbb3d1c21546d437d" /><Relationship Type="http://schemas.openxmlformats.org/officeDocument/2006/relationships/slide" Target="/ppt/slides/slide13.xml" Id="Rc859bdd81e4d4736" /><Relationship Type="http://schemas.openxmlformats.org/officeDocument/2006/relationships/slide" Target="/ppt/slides/slide14.xml" Id="R7ddc2daee4e14d12" /><Relationship Type="http://schemas.openxmlformats.org/officeDocument/2006/relationships/slide" Target="/ppt/slides/slide15.xml" Id="Rd91c95b0c0ce40d3" /><Relationship Type="http://schemas.openxmlformats.org/officeDocument/2006/relationships/slide" Target="/ppt/slides/slide16.xml" Id="R61297f4bb39e4ee8" /><Relationship Type="http://schemas.openxmlformats.org/officeDocument/2006/relationships/slide" Target="/ppt/slides/slide17.xml" Id="Ra723fb9ce4864698" /><Relationship Type="http://schemas.openxmlformats.org/officeDocument/2006/relationships/slide" Target="/ppt/slides/slide18.xml" Id="Rf5cd4aff7c834484" /><Relationship Type="http://schemas.openxmlformats.org/officeDocument/2006/relationships/slide" Target="/ppt/slides/slide19.xml" Id="R670dec205a5f4173" /><Relationship Type="http://schemas.openxmlformats.org/officeDocument/2006/relationships/slide" Target="/ppt/slides/slide20.xml" Id="R3d745418c1c946f4" /><Relationship Type="http://schemas.openxmlformats.org/officeDocument/2006/relationships/slide" Target="/ppt/slides/slide21.xml" Id="R5c372a77657b4255" /><Relationship Type="http://schemas.openxmlformats.org/officeDocument/2006/relationships/slide" Target="/ppt/slides/slide22.xml" Id="R43dc576840354625" /><Relationship Type="http://schemas.openxmlformats.org/officeDocument/2006/relationships/slide" Target="/ppt/slides/slide23.xml" Id="Rb9d5ca935c0b4c0e" /><Relationship Type="http://schemas.openxmlformats.org/officeDocument/2006/relationships/slide" Target="/ppt/slides/slide24.xml" Id="Rb0f5cd80e68e4496" /><Relationship Type="http://schemas.openxmlformats.org/officeDocument/2006/relationships/slide" Target="/ppt/slides/slide25.xml" Id="R5c02b93007734a0a" /><Relationship Type="http://schemas.openxmlformats.org/officeDocument/2006/relationships/slide" Target="/ppt/slides/slide26.xml" Id="R952d21a61d4e42a7" /><Relationship Type="http://schemas.openxmlformats.org/officeDocument/2006/relationships/slide" Target="/ppt/slides/slide27.xml" Id="R31b824d9c694460d" /><Relationship Type="http://schemas.openxmlformats.org/officeDocument/2006/relationships/slide" Target="/ppt/slides/slide28.xml" Id="R44f8c0dd6ed140de" /><Relationship Type="http://schemas.openxmlformats.org/officeDocument/2006/relationships/slide" Target="/ppt/slides/slide29.xml" Id="R3a5755cb46314ada" /><Relationship Type="http://schemas.openxmlformats.org/officeDocument/2006/relationships/slide" Target="/ppt/slides/slide30.xml" Id="Reb67bd819c254620" /><Relationship Type="http://schemas.openxmlformats.org/officeDocument/2006/relationships/slide" Target="/ppt/slides/slide31.xml" Id="Rc93556a8fbee41ec" /><Relationship Type="http://schemas.openxmlformats.org/officeDocument/2006/relationships/slide" Target="/ppt/slides/slide32.xml" Id="R84f3bfd4c80946d6" /><Relationship Type="http://schemas.openxmlformats.org/officeDocument/2006/relationships/slide" Target="/ppt/slides/slide33.xml" Id="R604671acae844f33" /><Relationship Type="http://schemas.openxmlformats.org/officeDocument/2006/relationships/slide" Target="/ppt/slides/slide34.xml" Id="R3368ea2bf35e43cb" /><Relationship Type="http://schemas.openxmlformats.org/officeDocument/2006/relationships/slide" Target="/ppt/slides/slide35.xml" Id="R9f53eeba3a7c4143" /><Relationship Type="http://schemas.openxmlformats.org/officeDocument/2006/relationships/slide" Target="/ppt/slides/slide36.xml" Id="R1e72951867974906" /><Relationship Type="http://schemas.openxmlformats.org/officeDocument/2006/relationships/slide" Target="/ppt/slides/slide37.xml" Id="Rc6dca637c4384ba7" /><Relationship Type="http://schemas.openxmlformats.org/officeDocument/2006/relationships/slide" Target="/ppt/slides/slide38.xml" Id="R122e841eac4d478c" /><Relationship Type="http://schemas.openxmlformats.org/officeDocument/2006/relationships/slide" Target="/ppt/slides/slide39.xml" Id="R887737e1a83e4f29" /><Relationship Type="http://schemas.openxmlformats.org/officeDocument/2006/relationships/slide" Target="/ppt/slides/slide40.xml" Id="Re8946d3123214558" /><Relationship Type="http://schemas.openxmlformats.org/officeDocument/2006/relationships/slide" Target="/ppt/slides/slide41.xml" Id="R9fb55a696e9f4125" /><Relationship Type="http://schemas.openxmlformats.org/officeDocument/2006/relationships/slide" Target="/ppt/slides/slide42.xml" Id="Rb81f205bdecd4e05" /><Relationship Type="http://schemas.openxmlformats.org/officeDocument/2006/relationships/slide" Target="/ppt/slides/slide43.xml" Id="Rd86025e800e3473a" /><Relationship Type="http://schemas.openxmlformats.org/officeDocument/2006/relationships/slide" Target="/ppt/slides/slide44.xml" Id="R9ff7fd2ddcc44260" /><Relationship Type="http://schemas.openxmlformats.org/officeDocument/2006/relationships/slide" Target="/ppt/slides/slide45.xml" Id="R790aa22535da4d4a" /><Relationship Type="http://schemas.openxmlformats.org/officeDocument/2006/relationships/slide" Target="/ppt/slides/slide46.xml" Id="R8f3e76c6c706471f" /><Relationship Type="http://schemas.openxmlformats.org/officeDocument/2006/relationships/slide" Target="/ppt/slides/slide47.xml" Id="Rae45e9ccc44d471f" /><Relationship Type="http://schemas.openxmlformats.org/officeDocument/2006/relationships/slide" Target="/ppt/slides/slide48.xml" Id="R3a30b28a10e24f46" /><Relationship Type="http://schemas.openxmlformats.org/officeDocument/2006/relationships/slide" Target="/ppt/slides/slide49.xml" Id="Rd4330054ee814bb9" /><Relationship Type="http://schemas.openxmlformats.org/officeDocument/2006/relationships/slideMaster" Target="/ppt/slideMasters/slideMaster5.xml" Id="R1634be4df8494135" /><Relationship Type="http://schemas.openxmlformats.org/officeDocument/2006/relationships/slide" Target="/ppt/slides/slide50.xml" Id="R6519e707dfca4dee" /><Relationship Type="http://schemas.openxmlformats.org/officeDocument/2006/relationships/slide" Target="/ppt/slides/slide51.xml" Id="Rd524a35875774d92" /><Relationship Type="http://schemas.openxmlformats.org/officeDocument/2006/relationships/slide" Target="/ppt/slides/slide52.xml" Id="Rada03a0917db449c" /><Relationship Type="http://schemas.openxmlformats.org/officeDocument/2006/relationships/slide" Target="/ppt/slides/slide53.xml" Id="R021793c40234428f" /><Relationship Type="http://schemas.openxmlformats.org/officeDocument/2006/relationships/slide" Target="/ppt/slides/slide54.xml" Id="R78634ba8989d498d" /><Relationship Type="http://schemas.openxmlformats.org/officeDocument/2006/relationships/slide" Target="/ppt/slides/slide55.xml" Id="Ra5dd57bf2a35489d" /><Relationship Type="http://schemas.openxmlformats.org/officeDocument/2006/relationships/slide" Target="/ppt/slides/slide56.xml" Id="R0bf74f1963024b6c" /><Relationship Type="http://schemas.openxmlformats.org/officeDocument/2006/relationships/slide" Target="/ppt/slides/slide57.xml" Id="R777bedc464eb48fa" /><Relationship Type="http://schemas.openxmlformats.org/officeDocument/2006/relationships/slide" Target="/ppt/slides/slide58.xml" Id="Re60d8ea54df24f34" /><Relationship Type="http://schemas.openxmlformats.org/officeDocument/2006/relationships/slide" Target="/ppt/slides/slide59.xml" Id="R8f6095af61d24d54" /><Relationship Type="http://schemas.openxmlformats.org/officeDocument/2006/relationships/slide" Target="/ppt/slides/slide60.xml" Id="Rcc670e5d524c4248" /><Relationship Type="http://schemas.openxmlformats.org/officeDocument/2006/relationships/slide" Target="/ppt/slides/slide61.xml" Id="R352f577821b8410b" /><Relationship Type="http://schemas.openxmlformats.org/officeDocument/2006/relationships/slide" Target="/ppt/slides/slide62.xml" Id="R7b22ebb296f14603" /><Relationship Type="http://schemas.openxmlformats.org/officeDocument/2006/relationships/slide" Target="/ppt/slides/slide63.xml" Id="R82978e1cae1540cb" /><Relationship Type="http://schemas.openxmlformats.org/officeDocument/2006/relationships/slide" Target="/ppt/slides/slide64.xml" Id="Rac9177b368d046d3" /><Relationship Type="http://schemas.openxmlformats.org/officeDocument/2006/relationships/slide" Target="/ppt/slides/slide65.xml" Id="R32c8515824434215" /><Relationship Type="http://schemas.openxmlformats.org/officeDocument/2006/relationships/slide" Target="/ppt/slides/slide66.xml" Id="Rd319593d07e74ac2"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f52ad1a029444189"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7.xml" Id="R7771ff30a3cb4445" /><Relationship Type="http://schemas.openxmlformats.org/officeDocument/2006/relationships/notesMaster" Target="/ppt/notesMasters/notesMaster1.xml" Id="R0c467906039447d7" /></Relationships>
</file>

<file path=ppt/notesSlides/_rels/notesSlide10.xml.rels>&#65279;<?xml version="1.0" encoding="utf-8"?><Relationships xmlns="http://schemas.openxmlformats.org/package/2006/relationships"><Relationship Type="http://schemas.openxmlformats.org/officeDocument/2006/relationships/slide" Target="/ppt/slides/slide16.xml" Id="Rfdbf742289724f72" /><Relationship Type="http://schemas.openxmlformats.org/officeDocument/2006/relationships/notesMaster" Target="/ppt/notesMasters/notesMaster1.xml" Id="R310eb5717dd04a3f" /></Relationships>
</file>

<file path=ppt/notesSlides/_rels/notesSlide11.xml.rels>&#65279;<?xml version="1.0" encoding="utf-8"?><Relationships xmlns="http://schemas.openxmlformats.org/package/2006/relationships"><Relationship Type="http://schemas.openxmlformats.org/officeDocument/2006/relationships/slide" Target="/ppt/slides/slide17.xml" Id="R05f0ed7ad2314a6e" /><Relationship Type="http://schemas.openxmlformats.org/officeDocument/2006/relationships/notesMaster" Target="/ppt/notesMasters/notesMaster1.xml" Id="Re99d7ae93d0446a7" /></Relationships>
</file>

<file path=ppt/notesSlides/_rels/notesSlide12.xml.rels>&#65279;<?xml version="1.0" encoding="utf-8"?><Relationships xmlns="http://schemas.openxmlformats.org/package/2006/relationships"><Relationship Type="http://schemas.openxmlformats.org/officeDocument/2006/relationships/slide" Target="/ppt/slides/slide18.xml" Id="R98952f7904f749a6" /><Relationship Type="http://schemas.openxmlformats.org/officeDocument/2006/relationships/notesMaster" Target="/ppt/notesMasters/notesMaster1.xml" Id="Rca03389403394049" /></Relationships>
</file>

<file path=ppt/notesSlides/_rels/notesSlide13.xml.rels>&#65279;<?xml version="1.0" encoding="utf-8"?><Relationships xmlns="http://schemas.openxmlformats.org/package/2006/relationships"><Relationship Type="http://schemas.openxmlformats.org/officeDocument/2006/relationships/slide" Target="/ppt/slides/slide19.xml" Id="Re5d0bec171a9434c" /><Relationship Type="http://schemas.openxmlformats.org/officeDocument/2006/relationships/notesMaster" Target="/ppt/notesMasters/notesMaster1.xml" Id="R789cc48f95924c4e" /></Relationships>
</file>

<file path=ppt/notesSlides/_rels/notesSlide14.xml.rels>&#65279;<?xml version="1.0" encoding="utf-8"?><Relationships xmlns="http://schemas.openxmlformats.org/package/2006/relationships"><Relationship Type="http://schemas.openxmlformats.org/officeDocument/2006/relationships/slide" Target="/ppt/slides/slide42.xml" Id="Re52805bbc1794371" /><Relationship Type="http://schemas.openxmlformats.org/officeDocument/2006/relationships/notesMaster" Target="/ppt/notesMasters/notesMaster1.xml" Id="Ref318925934d4410" /></Relationships>
</file>

<file path=ppt/notesSlides/_rels/notesSlide15.xml.rels>&#65279;<?xml version="1.0" encoding="utf-8"?><Relationships xmlns="http://schemas.openxmlformats.org/package/2006/relationships"><Relationship Type="http://schemas.openxmlformats.org/officeDocument/2006/relationships/slide" Target="/ppt/slides/slide43.xml" Id="R1024744f8e434ef3" /><Relationship Type="http://schemas.openxmlformats.org/officeDocument/2006/relationships/notesMaster" Target="/ppt/notesMasters/notesMaster1.xml" Id="R1f93176f62a94523" /></Relationships>
</file>

<file path=ppt/notesSlides/_rels/notesSlide16.xml.rels>&#65279;<?xml version="1.0" encoding="utf-8"?><Relationships xmlns="http://schemas.openxmlformats.org/package/2006/relationships"><Relationship Type="http://schemas.openxmlformats.org/officeDocument/2006/relationships/slide" Target="/ppt/slides/slide44.xml" Id="R5f0881dc619248bb" /><Relationship Type="http://schemas.openxmlformats.org/officeDocument/2006/relationships/notesMaster" Target="/ppt/notesMasters/notesMaster1.xml" Id="R27d1ad7b881043fb" /></Relationships>
</file>

<file path=ppt/notesSlides/_rels/notesSlide17.xml.rels>&#65279;<?xml version="1.0" encoding="utf-8"?><Relationships xmlns="http://schemas.openxmlformats.org/package/2006/relationships"><Relationship Type="http://schemas.openxmlformats.org/officeDocument/2006/relationships/slide" Target="/ppt/slides/slide45.xml" Id="Rd8136d7517ea4812" /><Relationship Type="http://schemas.openxmlformats.org/officeDocument/2006/relationships/notesMaster" Target="/ppt/notesMasters/notesMaster1.xml" Id="Re6cbf0b046584ba4" /></Relationships>
</file>

<file path=ppt/notesSlides/_rels/notesSlide18.xml.rels>&#65279;<?xml version="1.0" encoding="utf-8"?><Relationships xmlns="http://schemas.openxmlformats.org/package/2006/relationships"><Relationship Type="http://schemas.openxmlformats.org/officeDocument/2006/relationships/slide" Target="/ppt/slides/slide46.xml" Id="R2dfc55a2db414be5" /><Relationship Type="http://schemas.openxmlformats.org/officeDocument/2006/relationships/notesMaster" Target="/ppt/notesMasters/notesMaster1.xml" Id="R7557cb030ba04547" /></Relationships>
</file>

<file path=ppt/notesSlides/_rels/notesSlide19.xml.rels>&#65279;<?xml version="1.0" encoding="utf-8"?><Relationships xmlns="http://schemas.openxmlformats.org/package/2006/relationships"><Relationship Type="http://schemas.openxmlformats.org/officeDocument/2006/relationships/slide" Target="/ppt/slides/slide47.xml" Id="R42fd2639bf50474e" /><Relationship Type="http://schemas.openxmlformats.org/officeDocument/2006/relationships/notesMaster" Target="/ppt/notesMasters/notesMaster1.xml" Id="R48d4a8ec72074950" /></Relationships>
</file>

<file path=ppt/notesSlides/_rels/notesSlide2.xml.rels>&#65279;<?xml version="1.0" encoding="utf-8"?><Relationships xmlns="http://schemas.openxmlformats.org/package/2006/relationships"><Relationship Type="http://schemas.openxmlformats.org/officeDocument/2006/relationships/slide" Target="/ppt/slides/slide8.xml" Id="R8b1b8813ebd047cf" /><Relationship Type="http://schemas.openxmlformats.org/officeDocument/2006/relationships/notesMaster" Target="/ppt/notesMasters/notesMaster1.xml" Id="R2ab26e59e449460c" /></Relationships>
</file>

<file path=ppt/notesSlides/_rels/notesSlide20.xml.rels>&#65279;<?xml version="1.0" encoding="utf-8"?><Relationships xmlns="http://schemas.openxmlformats.org/package/2006/relationships"><Relationship Type="http://schemas.openxmlformats.org/officeDocument/2006/relationships/slide" Target="/ppt/slides/slide48.xml" Id="Redb0baabd3d5497a" /><Relationship Type="http://schemas.openxmlformats.org/officeDocument/2006/relationships/notesMaster" Target="/ppt/notesMasters/notesMaster1.xml" Id="Rf4113d3f82154dc8" /></Relationships>
</file>

<file path=ppt/notesSlides/_rels/notesSlide21.xml.rels>&#65279;<?xml version="1.0" encoding="utf-8"?><Relationships xmlns="http://schemas.openxmlformats.org/package/2006/relationships"><Relationship Type="http://schemas.openxmlformats.org/officeDocument/2006/relationships/slide" Target="/ppt/slides/slide49.xml" Id="R2979685502824526" /><Relationship Type="http://schemas.openxmlformats.org/officeDocument/2006/relationships/notesMaster" Target="/ppt/notesMasters/notesMaster1.xml" Id="Rb09eff9a97704d77" /></Relationships>
</file>

<file path=ppt/notesSlides/_rels/notesSlide22.xml.rels>&#65279;<?xml version="1.0" encoding="utf-8"?><Relationships xmlns="http://schemas.openxmlformats.org/package/2006/relationships"><Relationship Type="http://schemas.openxmlformats.org/officeDocument/2006/relationships/slide" Target="/ppt/slides/slide62.xml" Id="R1517781aa02d4b14" /><Relationship Type="http://schemas.openxmlformats.org/officeDocument/2006/relationships/notesMaster" Target="/ppt/notesMasters/notesMaster1.xml" Id="Ra0961db697e54340" /></Relationships>
</file>

<file path=ppt/notesSlides/_rels/notesSlide3.xml.rels>&#65279;<?xml version="1.0" encoding="utf-8"?><Relationships xmlns="http://schemas.openxmlformats.org/package/2006/relationships"><Relationship Type="http://schemas.openxmlformats.org/officeDocument/2006/relationships/slide" Target="/ppt/slides/slide9.xml" Id="R6b6540420e06432b" /><Relationship Type="http://schemas.openxmlformats.org/officeDocument/2006/relationships/notesMaster" Target="/ppt/notesMasters/notesMaster1.xml" Id="Rf24a27ec36544fb7" /></Relationships>
</file>

<file path=ppt/notesSlides/_rels/notesSlide4.xml.rels>&#65279;<?xml version="1.0" encoding="utf-8"?><Relationships xmlns="http://schemas.openxmlformats.org/package/2006/relationships"><Relationship Type="http://schemas.openxmlformats.org/officeDocument/2006/relationships/slide" Target="/ppt/slides/slide10.xml" Id="Ra4da68366efc4830" /><Relationship Type="http://schemas.openxmlformats.org/officeDocument/2006/relationships/notesMaster" Target="/ppt/notesMasters/notesMaster1.xml" Id="R7decce22196a4365" /></Relationships>
</file>

<file path=ppt/notesSlides/_rels/notesSlide5.xml.rels>&#65279;<?xml version="1.0" encoding="utf-8"?><Relationships xmlns="http://schemas.openxmlformats.org/package/2006/relationships"><Relationship Type="http://schemas.openxmlformats.org/officeDocument/2006/relationships/slide" Target="/ppt/slides/slide11.xml" Id="Rffb0520222294718" /><Relationship Type="http://schemas.openxmlformats.org/officeDocument/2006/relationships/notesMaster" Target="/ppt/notesMasters/notesMaster1.xml" Id="R45d4114ba8474e43" /></Relationships>
</file>

<file path=ppt/notesSlides/_rels/notesSlide6.xml.rels>&#65279;<?xml version="1.0" encoding="utf-8"?><Relationships xmlns="http://schemas.openxmlformats.org/package/2006/relationships"><Relationship Type="http://schemas.openxmlformats.org/officeDocument/2006/relationships/slide" Target="/ppt/slides/slide12.xml" Id="R1ae80b16f9254a06" /><Relationship Type="http://schemas.openxmlformats.org/officeDocument/2006/relationships/notesMaster" Target="/ppt/notesMasters/notesMaster1.xml" Id="R42189f83ebbe493d" /></Relationships>
</file>

<file path=ppt/notesSlides/_rels/notesSlide7.xml.rels>&#65279;<?xml version="1.0" encoding="utf-8"?><Relationships xmlns="http://schemas.openxmlformats.org/package/2006/relationships"><Relationship Type="http://schemas.openxmlformats.org/officeDocument/2006/relationships/slide" Target="/ppt/slides/slide13.xml" Id="R058be8cca5504360" /><Relationship Type="http://schemas.openxmlformats.org/officeDocument/2006/relationships/notesMaster" Target="/ppt/notesMasters/notesMaster1.xml" Id="Rcc4067ea7644452c" /></Relationships>
</file>

<file path=ppt/notesSlides/_rels/notesSlide8.xml.rels>&#65279;<?xml version="1.0" encoding="utf-8"?><Relationships xmlns="http://schemas.openxmlformats.org/package/2006/relationships"><Relationship Type="http://schemas.openxmlformats.org/officeDocument/2006/relationships/slide" Target="/ppt/slides/slide14.xml" Id="Rc8c2613277e84cd0" /><Relationship Type="http://schemas.openxmlformats.org/officeDocument/2006/relationships/notesMaster" Target="/ppt/notesMasters/notesMaster1.xml" Id="Rc527e06ef94547f3" /></Relationships>
</file>

<file path=ppt/notesSlides/_rels/notesSlide9.xml.rels>&#65279;<?xml version="1.0" encoding="utf-8"?><Relationships xmlns="http://schemas.openxmlformats.org/package/2006/relationships"><Relationship Type="http://schemas.openxmlformats.org/officeDocument/2006/relationships/slide" Target="/ppt/slides/slide15.xml" Id="R2b648ba4f9b34a12" /><Relationship Type="http://schemas.openxmlformats.org/officeDocument/2006/relationships/notesMaster" Target="/ppt/notesMasters/notesMaster1.xml" Id="Reeddec7f1603469e"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5"/>
          </p:nvPr>
        </p:nvSpPr>
        <p:spPr/>
        <p:txBody>
          <a:bodyPr/>
          <a:lstStyle/>
          <a:p>
            <a:fld id="{DEBEB434-1964-44F0-951B-90FF16313039}" type="slidenum">
              <a:rPr lang="en-IN"/>
              <a:t>13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3.xml.rels>&#65279;<?xml version="1.0" encoding="utf-8"?><Relationships xmlns="http://schemas.openxmlformats.org/package/2006/relationships"><Relationship Type="http://schemas.openxmlformats.org/officeDocument/2006/relationships/slideMaster" Target="/ppt/slideMasters/slideMaster2.xml" Id="R594f1b3c9f9645a2" /><Relationship Type="http://schemas.openxmlformats.org/officeDocument/2006/relationships/image" Target="/ppt/media/image.png" Id="R06a8392df8154f68" /><Relationship Type="http://schemas.openxmlformats.org/officeDocument/2006/relationships/image" Target="/ppt/media/image2.png" Id="R983f53ec0f924807" /><Relationship Type="http://schemas.openxmlformats.org/officeDocument/2006/relationships/hyperlink" Target="https://gamma.app/?utm_source=made-with-gamma" TargetMode="External" Id="rcId755c8ecf4bf34fde" /></Relationships>
</file>

<file path=ppt/slideLayouts/_rels/slideLayout14.xml.rels>&#65279;<?xml version="1.0" encoding="utf-8"?><Relationships xmlns="http://schemas.openxmlformats.org/package/2006/relationships"><Relationship Type="http://schemas.openxmlformats.org/officeDocument/2006/relationships/slideMaster" Target="/ppt/slideMasters/slideMaster2.xml" Id="Reead538625004b80" /><Relationship Type="http://schemas.openxmlformats.org/officeDocument/2006/relationships/image" Target="/ppt/media/image2.png" Id="Rd5a04b2d5eb14a3a" /><Relationship Type="http://schemas.openxmlformats.org/officeDocument/2006/relationships/hyperlink" Target="https://gamma.app/?utm_source=made-with-gamma" TargetMode="External" Id="rcId241105cd47f04b36"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3.xml" Id="R7b0862de05294d7b" /></Relationships>
</file>

<file path=ppt/slideLayouts/_rels/slideLayout20.xml.rels>&#65279;<?xml version="1.0" encoding="utf-8"?><Relationships xmlns="http://schemas.openxmlformats.org/package/2006/relationships"><Relationship Type="http://schemas.openxmlformats.org/officeDocument/2006/relationships/slideMaster" Target="/ppt/slideMasters/slideMaster3.xml" Id="Rbea2613ad4b84d9e" /></Relationships>
</file>

<file path=ppt/slideLayouts/_rels/slideLayout21.xml.rels>&#65279;<?xml version="1.0" encoding="utf-8"?><Relationships xmlns="http://schemas.openxmlformats.org/package/2006/relationships"><Relationship Type="http://schemas.openxmlformats.org/officeDocument/2006/relationships/slideMaster" Target="/ppt/slideMasters/slideMaster3.xml" Id="Rd7c741666af24efd" /></Relationships>
</file>

<file path=ppt/slideLayouts/_rels/slideLayout32.xml.rels>&#65279;<?xml version="1.0" encoding="utf-8"?><Relationships xmlns="http://schemas.openxmlformats.org/package/2006/relationships"><Relationship Type="http://schemas.openxmlformats.org/officeDocument/2006/relationships/slideMaster" Target="/ppt/slideMasters/slideMaster4.xml" Id="R7d096a42b39d41f7" /></Relationships>
</file>

<file path=ppt/slideLayouts/_rels/slideLayout33.xml.rels>&#65279;<?xml version="1.0" encoding="utf-8"?><Relationships xmlns="http://schemas.openxmlformats.org/package/2006/relationships"><Relationship Type="http://schemas.openxmlformats.org/officeDocument/2006/relationships/slideMaster" Target="/ppt/slideMasters/slideMaster4.xml" Id="Rf8fc68e5a8574086" /></Relationships>
</file>

<file path=ppt/slideLayouts/_rels/slideLayout35.xml.rels>&#65279;<?xml version="1.0" encoding="utf-8"?><Relationships xmlns="http://schemas.openxmlformats.org/package/2006/relationships"><Relationship Type="http://schemas.openxmlformats.org/officeDocument/2006/relationships/slideMaster" Target="/ppt/slideMasters/slideMaster4.xml" Id="R79bf36a25a334bf3" /></Relationships>
</file>

<file path=ppt/slideLayouts/_rels/slideLayout36.xml.rels>&#65279;<?xml version="1.0" encoding="utf-8"?><Relationships xmlns="http://schemas.openxmlformats.org/package/2006/relationships"><Relationship Type="http://schemas.openxmlformats.org/officeDocument/2006/relationships/slideMaster" Target="/ppt/slideMasters/slideMaster4.xml" Id="R8cbcb84a8750461a" /><Relationship Type="http://schemas.openxmlformats.org/officeDocument/2006/relationships/image" Target="/ppt/media/image.image" Id="Rafdef35b50c54cb8" /><Relationship Type="http://schemas.openxmlformats.org/officeDocument/2006/relationships/image" Target="/ppt/media/image2.image" Id="Rf45845bcf50d4336"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ae91dffbe7c64ed2" /></Relationships>
</file>

<file path=ppt/slideLayouts/_rels/slideLayout40.xml.rels>&#65279;<?xml version="1.0" encoding="utf-8"?><Relationships xmlns="http://schemas.openxmlformats.org/package/2006/relationships"><Relationship Type="http://schemas.openxmlformats.org/officeDocument/2006/relationships/slideMaster" Target="/ppt/slideMasters/slideMaster5.xml" Id="Rb1dba05e1d2944fa" /></Relationships>
</file>

<file path=ppt/slideLayouts/_rels/slideLayout41.xml.rels>&#65279;<?xml version="1.0" encoding="utf-8"?><Relationships xmlns="http://schemas.openxmlformats.org/package/2006/relationships"><Relationship Type="http://schemas.openxmlformats.org/officeDocument/2006/relationships/slideMaster" Target="/ppt/slideMasters/slideMaster5.xml" Id="R3d0fb0dc34ce49fd" /></Relationships>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06a8392df8154f68"/>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DFA"/>
          </a:solidFill>
          <a:ln/>
        </p:spPr>
      </p:sp>
      <p:pic>
        <p:nvPicPr>
          <p:cNvPr id="4" name="Image 1" descr="preencoded.png">
            <a:hlinkClick r:id="rcId755c8ecf4bf34fde" tooltip=""/>
          </p:cNvPr>
          <p:cNvPicPr>
            <a:picLocks noChangeAspect="1"/>
          </p:cNvPicPr>
          <p:nvPr/>
        </p:nvPicPr>
        <p:blipFill>
          <a:blip r:embed="R983f53ec0f924807"/>
          <a:stretch>
            <a:fillRect/>
          </a:stretch>
        </p:blipFill>
        <p:spPr>
          <a:xfrm>
            <a:off x="10699345" y="6457950"/>
            <a:ext cx="1435504" cy="3429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cId241105cd47f04b36" tooltip=""/>
          </p:cNvPr>
          <p:cNvPicPr>
            <a:picLocks noChangeAspect="1"/>
          </p:cNvPicPr>
          <p:nvPr/>
        </p:nvPicPr>
        <p:blipFill>
          <a:blip r:embed="Rd5a04b2d5eb14a3a"/>
          <a:stretch>
            <a:fillRect/>
          </a:stretch>
        </p:blipFill>
        <p:spPr>
          <a:xfrm>
            <a:off x="10699345" y="6457950"/>
            <a:ext cx="1435504" cy="3429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t>10/25/2024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a:t>‹#›</a:t>
            </a:fld>
            <a:endParaRPr lang="en-IN"/>
          </a:p>
        </p:txBody>
      </p:sp>
    </p:spTree>
    <p:extLst>
      <p:ext uri="{BB962C8B-B14F-4D97-AF65-F5344CB8AC3E}">
        <p14:creationId xmlns:p14="http://schemas.microsoft.com/office/powerpoint/2010/main" val="1786099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407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a:t>10/25/2024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a:t>‹#›</a:t>
            </a:fld>
            <a:endParaRPr lang="en-IN"/>
          </a:p>
        </p:txBody>
      </p:sp>
    </p:spTree>
    <p:extLst>
      <p:ext uri="{BB962C8B-B14F-4D97-AF65-F5344CB8AC3E}">
        <p14:creationId xmlns:p14="http://schemas.microsoft.com/office/powerpoint/2010/main" val="269177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4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548640" y="1577340"/>
            <a:ext cx="4773168"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650992" y="1577340"/>
            <a:ext cx="4773168"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4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afdef35b50c54cb8" cstate="print"/>
          <a:stretch>
            <a:fillRect/>
          </a:stretch>
        </p:blipFill>
        <p:spPr>
          <a:xfrm>
            <a:off x="140816" y="138987"/>
            <a:ext cx="4926786" cy="2793298"/>
          </a:xfrm>
          <a:prstGeom prst="rect">
            <a:avLst/>
          </a:prstGeom>
        </p:spPr>
      </p:pic>
      <p:pic>
        <p:nvPicPr>
          <p:cNvPr id="17" name="bg object 17"/>
          <p:cNvPicPr/>
          <p:nvPr/>
        </p:nvPicPr>
        <p:blipFill>
          <a:blip r:embed="Rf45845bcf50d4336" cstate="print"/>
          <a:stretch>
            <a:fillRect/>
          </a:stretch>
        </p:blipFill>
        <p:spPr>
          <a:xfrm>
            <a:off x="0" y="3105300"/>
            <a:ext cx="5497371" cy="3613708"/>
          </a:xfrm>
          <a:prstGeom prst="rect">
            <a:avLst/>
          </a:prstGeom>
        </p:spPr>
      </p:pic>
      <p:sp>
        <p:nvSpPr>
          <p:cNvPr id="2" name="Holder 2"/>
          <p:cNvSpPr>
            <a:spLocks noGrp="1"/>
          </p:cNvSpPr>
          <p:nvPr>
            <p:ph type="title"/>
          </p:nvPr>
        </p:nvSpPr>
        <p:spPr/>
        <p:txBody>
          <a:bodyPr lIns="0" tIns="0" rIns="0" bIns="0"/>
          <a:lstStyle>
            <a:lvl1pPr>
              <a:defRPr sz="384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E7EB-3666-D9AC-456B-57C7B98C1E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40B4DC-0FC4-0AC5-73E5-5B0FC7242F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956E5B-4860-60B5-1DD1-FF72C2D01844}"/>
              </a:ext>
            </a:extLst>
          </p:cNvPr>
          <p:cNvSpPr>
            <a:spLocks noGrp="1"/>
          </p:cNvSpPr>
          <p:nvPr>
            <p:ph type="dt" sz="half" idx="10"/>
          </p:nvPr>
        </p:nvSpPr>
        <p:spPr/>
        <p:txBody>
          <a:bodyPr/>
          <a:lstStyle/>
          <a:p>
            <a:fld id="{2799A42A-BD48-45E4-AC24-3EC97A47B635}" type="datetimeFigureOut">
              <a:rPr lang="en-IN"/>
              <a:t>17-10-2024</a:t>
            </a:fld>
            <a:endParaRPr lang="en-IN"/>
          </a:p>
        </p:txBody>
      </p:sp>
      <p:sp>
        <p:nvSpPr>
          <p:cNvPr id="5" name="Footer Placeholder 4">
            <a:extLst>
              <a:ext uri="{FF2B5EF4-FFF2-40B4-BE49-F238E27FC236}">
                <a16:creationId xmlns:a16="http://schemas.microsoft.com/office/drawing/2014/main" id="{7111C4A6-D9BC-218E-3A8B-4B12EBA8D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EFC3B2-33CE-8B45-61A2-096D9E957139}"/>
              </a:ext>
            </a:extLst>
          </p:cNvPr>
          <p:cNvSpPr>
            <a:spLocks noGrp="1"/>
          </p:cNvSpPr>
          <p:nvPr>
            <p:ph type="sldNum" sz="quarter" idx="12"/>
          </p:nvPr>
        </p:nvSpPr>
        <p:spPr/>
        <p:txBody>
          <a:bodyPr/>
          <a:lstStyle/>
          <a:p>
            <a:fld id="{4F7A9725-B849-4BD7-A093-537A9765A0D8}" type="slidenum">
              <a:rPr lang="en-IN"/>
              <a:t>‹#›</a:t>
            </a:fld>
            <a:endParaRPr lang="en-IN"/>
          </a:p>
        </p:txBody>
      </p:sp>
    </p:spTree>
    <p:extLst>
      <p:ext uri="{BB962C8B-B14F-4D97-AF65-F5344CB8AC3E}">
        <p14:creationId xmlns:p14="http://schemas.microsoft.com/office/powerpoint/2010/main" val="11374091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5fa48392fabf46d6" /><Relationship Type="http://schemas.openxmlformats.org/officeDocument/2006/relationships/slideLayout" Target="/ppt/slideLayouts/slideLayout4.xml" Id="R0787191e9f124bf8"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ea84691831834eaf" /><Relationship Type="http://schemas.openxmlformats.org/officeDocument/2006/relationships/slideLayout" Target="/ppt/slideLayouts/slideLayout13.xml" Id="R2bd1969b022b4e6c" /><Relationship Type="http://schemas.openxmlformats.org/officeDocument/2006/relationships/slideLayout" Target="/ppt/slideLayouts/slideLayout14.xml" Id="Re0a7012c2d324bbf" /></Relationships>
</file>

<file path=ppt/slideMasters/_rels/slideMaster3.xml.rels>&#65279;<?xml version="1.0" encoding="utf-8"?><Relationships xmlns="http://schemas.openxmlformats.org/package/2006/relationships"><Relationship Type="http://schemas.openxmlformats.org/officeDocument/2006/relationships/theme" Target="/ppt/slideMasters/theme/theme4.xml" Id="Rd5cf990176b64492" /><Relationship Type="http://schemas.openxmlformats.org/officeDocument/2006/relationships/slideLayout" Target="/ppt/slideLayouts/slideLayout18.xml" Id="R77f9d07180454a33" /><Relationship Type="http://schemas.openxmlformats.org/officeDocument/2006/relationships/slideLayout" Target="/ppt/slideLayouts/slideLayout20.xml" Id="Re946b9887dd247a3" /><Relationship Type="http://schemas.openxmlformats.org/officeDocument/2006/relationships/slideLayout" Target="/ppt/slideLayouts/slideLayout21.xml" Id="R2802709092b84a86"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5.xml" Id="Rea487eac58584656" /><Relationship Type="http://schemas.openxmlformats.org/officeDocument/2006/relationships/slideLayout" Target="/ppt/slideLayouts/slideLayout32.xml" Id="Rbd7018d814df47eb" /><Relationship Type="http://schemas.openxmlformats.org/officeDocument/2006/relationships/slideLayout" Target="/ppt/slideLayouts/slideLayout33.xml" Id="R6b7308984dbf4010" /><Relationship Type="http://schemas.openxmlformats.org/officeDocument/2006/relationships/slideLayout" Target="/ppt/slideLayouts/slideLayout35.xml" Id="R48fb820726454f7e" /><Relationship Type="http://schemas.openxmlformats.org/officeDocument/2006/relationships/slideLayout" Target="/ppt/slideLayouts/slideLayout36.xml" Id="R0fce2b5389c0492a" /></Relationships>
</file>

<file path=ppt/slideMasters/_rels/slideMaster5.xml.rels>&#65279;<?xml version="1.0" encoding="utf-8"?><Relationships xmlns="http://schemas.openxmlformats.org/package/2006/relationships"><Relationship Type="http://schemas.openxmlformats.org/officeDocument/2006/relationships/theme" Target="/ppt/slideMasters/theme/theme6.xml" Id="R677d9c81a8d54b0b" /><Relationship Type="http://schemas.openxmlformats.org/officeDocument/2006/relationships/slideLayout" Target="/ppt/slideLayouts/slideLayout40.xml" Id="R06e9445fc72243d5" /><Relationship Type="http://schemas.openxmlformats.org/officeDocument/2006/relationships/slideLayout" Target="/ppt/slideLayouts/slideLayout41.xml" Id="R8717a7cbea9a4d4e"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F9734F-E263-81DD-9864-BD847D36A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92608D-560F-5877-A34C-A829BB78F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A13FD-907E-9083-B628-53C1CAB9B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9A42A-BD48-45E4-AC24-3EC97A47B635}" type="datetimeFigureOut">
              <a:rPr lang="en-IN"/>
              <a:t>17-10-2024</a:t>
            </a:fld>
            <a:endParaRPr lang="en-IN"/>
          </a:p>
        </p:txBody>
      </p:sp>
      <p:sp>
        <p:nvSpPr>
          <p:cNvPr id="5" name="Footer Placeholder 4">
            <a:extLst>
              <a:ext uri="{FF2B5EF4-FFF2-40B4-BE49-F238E27FC236}">
                <a16:creationId xmlns:a16="http://schemas.microsoft.com/office/drawing/2014/main" id="{7480C295-ABB8-7A6A-0B84-8533161EA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D41F4B-B229-FBBC-3336-8D602F610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A9725-B849-4BD7-A093-537A9765A0D8}" type="slidenum">
              <a:rPr lang="en-IN"/>
              <a:t>‹#›</a:t>
            </a:fld>
            <a:endParaRPr lang="en-IN"/>
          </a:p>
        </p:txBody>
      </p:sp>
    </p:spTree>
    <p:extLst>
      <p:ext uri="{BB962C8B-B14F-4D97-AF65-F5344CB8AC3E}">
        <p14:creationId xmlns:p14="http://schemas.microsoft.com/office/powerpoint/2010/main" val="1012230688"/>
      </p:ext>
    </p:extLst>
  </p:cSld>
  <p:clrMap bg1="lt1" tx1="dk1" bg2="lt2" tx2="dk2" accent1="accent1" accent2="accent2" accent3="accent3" accent4="accent4" accent5="accent5" accent6="accent6" hlink="hlink" folHlink="folHlink"/>
  <p:sldLayoutIdLst>
    <p:sldLayoutId id="2147483652" r:id="R0787191e9f124bf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2bd1969b022b4e6c"/>
    <p:sldLayoutId id="2147483663" r:id="Re0a7012c2d324bbf"/>
  </p:sldLayoutIdLst>
  <p:hf sldNum="0" hdr="0" ftr="0" dt="0"/>
  <p:txStyles>
    <p:titleStyle>
      <a:lvl1pPr algn="ctr" defTabSz="914400" rtl="0" eaLnBrk="1" latinLnBrk="0" hangingPunct="1">
        <a:spcBef>
          <a:spcPct val="0"/>
        </a:spcBef>
        <a:buNone/>
        <a:defRPr sz="3666"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666"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66"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a:t>10/25/2024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IN"/>
              <a:t>‹#›</a:t>
            </a:fld>
            <a:endParaRPr lang="en-IN"/>
          </a:p>
        </p:txBody>
      </p:sp>
    </p:spTree>
    <p:extLst>
      <p:ext uri="{BB962C8B-B14F-4D97-AF65-F5344CB8AC3E}">
        <p14:creationId xmlns:p14="http://schemas.microsoft.com/office/powerpoint/2010/main" val="1936640717"/>
      </p:ext>
    </p:extLst>
  </p:cSld>
  <p:clrMap bg1="lt1" tx1="dk1" bg2="lt2" tx2="dk2" accent1="accent1" accent2="accent2" accent3="accent3" accent4="accent4" accent5="accent5" accent6="accent6" hlink="hlink" folHlink="folHlink"/>
  <p:sldLayoutIdLst>
    <p:sldLayoutId id="2147483668" r:id="R77f9d07180454a33"/>
    <p:sldLayoutId id="2147483670" r:id="Re946b9887dd247a3"/>
    <p:sldLayoutId id="2147483671" r:id="R2802709092b84a8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849" y="2211567"/>
            <a:ext cx="8509100" cy="617220"/>
          </a:xfrm>
          <a:prstGeom prst="rect">
            <a:avLst/>
          </a:prstGeom>
        </p:spPr>
        <p:txBody>
          <a:bodyPr wrap="square" lIns="0" tIns="0" rIns="0" bIns="0">
            <a:spAutoFit/>
          </a:bodyPr>
          <a:lstStyle>
            <a:lvl1pPr>
              <a:defRPr sz="384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61273" y="2744815"/>
            <a:ext cx="10450250" cy="28849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730752" y="6377940"/>
            <a:ext cx="3511296"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48640" y="6377940"/>
            <a:ext cx="2523744"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6" name="Holder 6"/>
          <p:cNvSpPr>
            <a:spLocks noGrp="1"/>
          </p:cNvSpPr>
          <p:nvPr>
            <p:ph type="sldNum" sz="quarter" idx="7"/>
          </p:nvPr>
        </p:nvSpPr>
        <p:spPr>
          <a:xfrm>
            <a:off x="7900416" y="6377940"/>
            <a:ext cx="2523744"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83" r:id="Rbd7018d814df47eb"/>
    <p:sldLayoutId id="2147483684" r:id="R6b7308984dbf4010"/>
    <p:sldLayoutId id="2147483686" r:id="R48fb820726454f7e"/>
    <p:sldLayoutId id="2147483687" r:id="R0fce2b5389c0492a"/>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92" r:id="R06e9445fc72243d5"/>
    <p:sldLayoutId id="2147483693" r:id="R8717a7cbea9a4d4e"/>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Masters/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Masters/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slideMasters/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4.xml" Id="Rf480ec0077024c3e" /></Relationships>
</file>

<file path=ppt/slides/_rels/slide10.xml.rels>&#65279;<?xml version="1.0" encoding="utf-8"?><Relationships xmlns="http://schemas.openxmlformats.org/package/2006/relationships"><Relationship Type="http://schemas.openxmlformats.org/officeDocument/2006/relationships/image" Target="/ppt/media/image7.png" Id="R20fd16ea74c04df5" /><Relationship Type="http://schemas.openxmlformats.org/officeDocument/2006/relationships/notesSlide" Target="/ppt/notesSlides/notesSlide4.xml" Id="Rca1d5feedf9e468a" /><Relationship Type="http://schemas.openxmlformats.org/officeDocument/2006/relationships/slideLayout" Target="/ppt/slideLayouts/slideLayout13.xml" Id="R6dfb022da5514c49" /></Relationships>
</file>

<file path=ppt/slides/_rels/slide11.xml.rels>&#65279;<?xml version="1.0" encoding="utf-8"?><Relationships xmlns="http://schemas.openxmlformats.org/package/2006/relationships"><Relationship Type="http://schemas.openxmlformats.org/officeDocument/2006/relationships/image" Target="/ppt/media/image8.png" Id="Re0ce2427d91c4aed" /><Relationship Type="http://schemas.openxmlformats.org/officeDocument/2006/relationships/notesSlide" Target="/ppt/notesSlides/notesSlide5.xml" Id="R0d3419c6094c4a72" /><Relationship Type="http://schemas.openxmlformats.org/officeDocument/2006/relationships/slideLayout" Target="/ppt/slideLayouts/slideLayout13.xml" Id="R3674e7c4fd184e1e" /></Relationships>
</file>

<file path=ppt/slides/_rels/slide12.xml.rels>&#65279;<?xml version="1.0" encoding="utf-8"?><Relationships xmlns="http://schemas.openxmlformats.org/package/2006/relationships"><Relationship Type="http://schemas.openxmlformats.org/officeDocument/2006/relationships/image" Target="/ppt/media/image9.png" Id="Rc014efb829304b23" /><Relationship Type="http://schemas.openxmlformats.org/officeDocument/2006/relationships/notesSlide" Target="/ppt/notesSlides/notesSlide6.xml" Id="R045434339a264e76" /><Relationship Type="http://schemas.openxmlformats.org/officeDocument/2006/relationships/slideLayout" Target="/ppt/slideLayouts/slideLayout13.xml" Id="R37f14ff03bad4b4d" /></Relationships>
</file>

<file path=ppt/slides/_rels/slide13.xml.rels>&#65279;<?xml version="1.0" encoding="utf-8"?><Relationships xmlns="http://schemas.openxmlformats.org/package/2006/relationships"><Relationship Type="http://schemas.openxmlformats.org/officeDocument/2006/relationships/image" Target="/ppt/media/image10.png" Id="Re370c53f91e44c12" /><Relationship Type="http://schemas.openxmlformats.org/officeDocument/2006/relationships/notesSlide" Target="/ppt/notesSlides/notesSlide7.xml" Id="Rcc801ec7009c46ba" /><Relationship Type="http://schemas.openxmlformats.org/officeDocument/2006/relationships/slideLayout" Target="/ppt/slideLayouts/slideLayout13.xml" Id="R3da1a0bad9164b78" /></Relationships>
</file>

<file path=ppt/slides/_rels/slide14.xml.rels>&#65279;<?xml version="1.0" encoding="utf-8"?><Relationships xmlns="http://schemas.openxmlformats.org/package/2006/relationships"><Relationship Type="http://schemas.openxmlformats.org/officeDocument/2006/relationships/image" Target="/ppt/media/image11.png" Id="R75c8d1c4811b4c93" /><Relationship Type="http://schemas.openxmlformats.org/officeDocument/2006/relationships/notesSlide" Target="/ppt/notesSlides/notesSlide8.xml" Id="Rb8bee9d4b519415e" /><Relationship Type="http://schemas.openxmlformats.org/officeDocument/2006/relationships/slideLayout" Target="/ppt/slideLayouts/slideLayout13.xml" Id="R236a909281f34cf5" /></Relationships>
</file>

<file path=ppt/slides/_rels/slide15.xml.rels>&#65279;<?xml version="1.0" encoding="utf-8"?><Relationships xmlns="http://schemas.openxmlformats.org/package/2006/relationships"><Relationship Type="http://schemas.openxmlformats.org/officeDocument/2006/relationships/notesSlide" Target="/ppt/notesSlides/notesSlide9.xml" Id="Ree70adb0f38c4135" /><Relationship Type="http://schemas.openxmlformats.org/officeDocument/2006/relationships/slideLayout" Target="/ppt/slideLayouts/slideLayout13.xml" Id="Rc7f92be584af44a2" /></Relationships>
</file>

<file path=ppt/slides/_rels/slide16.xml.rels>&#65279;<?xml version="1.0" encoding="utf-8"?><Relationships xmlns="http://schemas.openxmlformats.org/package/2006/relationships"><Relationship Type="http://schemas.openxmlformats.org/officeDocument/2006/relationships/notesSlide" Target="/ppt/notesSlides/notesSlide10.xml" Id="R7d9f8ca294144c80" /><Relationship Type="http://schemas.openxmlformats.org/officeDocument/2006/relationships/slideLayout" Target="/ppt/slideLayouts/slideLayout13.xml" Id="R92f08dd7a1f04fe7" /></Relationships>
</file>

<file path=ppt/slides/_rels/slide17.xml.rels>&#65279;<?xml version="1.0" encoding="utf-8"?><Relationships xmlns="http://schemas.openxmlformats.org/package/2006/relationships"><Relationship Type="http://schemas.openxmlformats.org/officeDocument/2006/relationships/notesSlide" Target="/ppt/notesSlides/notesSlide11.xml" Id="R9fbb81f3d5804777" /><Relationship Type="http://schemas.openxmlformats.org/officeDocument/2006/relationships/slideLayout" Target="/ppt/slideLayouts/slideLayout13.xml" Id="Re24573739da74de9" /></Relationships>
</file>

<file path=ppt/slides/_rels/slide18.xml.rels>&#65279;<?xml version="1.0" encoding="utf-8"?><Relationships xmlns="http://schemas.openxmlformats.org/package/2006/relationships"><Relationship Type="http://schemas.openxmlformats.org/officeDocument/2006/relationships/notesSlide" Target="/ppt/notesSlides/notesSlide12.xml" Id="Rc6378bb56f8242f6" /><Relationship Type="http://schemas.openxmlformats.org/officeDocument/2006/relationships/slideLayout" Target="/ppt/slideLayouts/slideLayout13.xml" Id="R9090b454734148a5" /></Relationships>
</file>

<file path=ppt/slides/_rels/slide19.xml.rels>&#65279;<?xml version="1.0" encoding="utf-8"?><Relationships xmlns="http://schemas.openxmlformats.org/package/2006/relationships"><Relationship Type="http://schemas.openxmlformats.org/officeDocument/2006/relationships/image" Target="/ppt/media/image12.png" Id="Rb4395e315b0e43a4" /><Relationship Type="http://schemas.openxmlformats.org/officeDocument/2006/relationships/notesSlide" Target="/ppt/notesSlides/notesSlide13.xml" Id="R07dee69bc7d446f6" /><Relationship Type="http://schemas.openxmlformats.org/officeDocument/2006/relationships/slideLayout" Target="/ppt/slideLayouts/slideLayout20.xml" Id="R8a3d5c3fed584aa4" /></Relationships>
</file>

<file path=ppt/slides/_rels/slide2.xml.rels>&#65279;<?xml version="1.0" encoding="utf-8"?><Relationships xmlns="http://schemas.openxmlformats.org/package/2006/relationships"><Relationship Type="http://schemas.openxmlformats.org/officeDocument/2006/relationships/slideLayout" Target="/ppt/slideLayouts/slideLayout4.xml" Id="R62d938be4e61452c"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1.xml" Id="Rea081e97d4354003" /></Relationships>
</file>

<file path=ppt/slides/_rels/slide21.xml.rels>&#65279;<?xml version="1.0" encoding="utf-8"?><Relationships xmlns="http://schemas.openxmlformats.org/package/2006/relationships"><Relationship Type="http://schemas.openxmlformats.org/officeDocument/2006/relationships/image" Target="/ppt/media/image13.png" Id="R8ce9669692374b27" /><Relationship Type="http://schemas.openxmlformats.org/officeDocument/2006/relationships/image" Target="/ppt/media/image14.png" Id="R48a9101eec874c9c" /><Relationship Type="http://schemas.openxmlformats.org/officeDocument/2006/relationships/slideLayout" Target="/ppt/slideLayouts/slideLayout18.xml" Id="Rd645ceb2c3244082" /></Relationships>
</file>

<file path=ppt/slides/_rels/slide22.xml.rels>&#65279;<?xml version="1.0" encoding="utf-8"?><Relationships xmlns="http://schemas.openxmlformats.org/package/2006/relationships"><Relationship Type="http://schemas.openxmlformats.org/officeDocument/2006/relationships/image" Target="/ppt/media/image3.image" Id="Rb7c7d4fab89b48d1" /><Relationship Type="http://schemas.openxmlformats.org/officeDocument/2006/relationships/slideLayout" Target="/ppt/slideLayouts/slideLayout18.xml" Id="R9596aef3404f4f4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1.xml" Id="Rec9bf55b45284c7a" /></Relationships>
</file>

<file path=ppt/slides/_rels/slide24.xml.rels>&#65279;<?xml version="1.0" encoding="utf-8"?><Relationships xmlns="http://schemas.openxmlformats.org/package/2006/relationships"><Relationship Type="http://schemas.openxmlformats.org/officeDocument/2006/relationships/slideLayout" Target="/ppt/slideLayouts/slideLayout21.xml" Id="R4e47a75da7624de5" /></Relationships>
</file>

<file path=ppt/slides/_rels/slide25.xml.rels>&#65279;<?xml version="1.0" encoding="utf-8"?><Relationships xmlns="http://schemas.openxmlformats.org/package/2006/relationships"><Relationship Type="http://schemas.openxmlformats.org/officeDocument/2006/relationships/slideLayout" Target="/ppt/slideLayouts/slideLayout21.xml" Id="R3ffbfba1bf2a40c0" /></Relationships>
</file>

<file path=ppt/slides/_rels/slide26.xml.rels>&#65279;<?xml version="1.0" encoding="utf-8"?><Relationships xmlns="http://schemas.openxmlformats.org/package/2006/relationships"><Relationship Type="http://schemas.openxmlformats.org/officeDocument/2006/relationships/slideLayout" Target="/ppt/slideLayouts/slideLayout21.xml" Id="Rd4a21a83a9e14a4c" /></Relationships>
</file>

<file path=ppt/slides/_rels/slide27.xml.rels>&#65279;<?xml version="1.0" encoding="utf-8"?><Relationships xmlns="http://schemas.openxmlformats.org/package/2006/relationships"><Relationship Type="http://schemas.openxmlformats.org/officeDocument/2006/relationships/slideLayout" Target="/ppt/slideLayouts/slideLayout21.xml" Id="R8d95e6b0f6a34ea1" /></Relationships>
</file>

<file path=ppt/slides/_rels/slide28.xml.rels>&#65279;<?xml version="1.0" encoding="utf-8"?><Relationships xmlns="http://schemas.openxmlformats.org/package/2006/relationships"><Relationship Type="http://schemas.openxmlformats.org/officeDocument/2006/relationships/slideLayout" Target="/ppt/slideLayouts/slideLayout21.xml" Id="R79952d4c910c4d97" /></Relationships>
</file>

<file path=ppt/slides/_rels/slide29.xml.rels>&#65279;<?xml version="1.0" encoding="utf-8"?><Relationships xmlns="http://schemas.openxmlformats.org/package/2006/relationships"><Relationship Type="http://schemas.openxmlformats.org/officeDocument/2006/relationships/image" Target="/ppt/media/image3.image" Id="R2098ab30eb994ba6" /><Relationship Type="http://schemas.openxmlformats.org/officeDocument/2006/relationships/slideLayout" Target="/ppt/slideLayouts/slideLayout21.xml" Id="Rb327636ff0354a53"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3fdd3d19b47342eb" /></Relationships>
</file>

<file path=ppt/slides/_rels/slide30.xml.rels>&#65279;<?xml version="1.0" encoding="utf-8"?><Relationships xmlns="http://schemas.openxmlformats.org/package/2006/relationships"><Relationship Type="http://schemas.openxmlformats.org/officeDocument/2006/relationships/image" Target="/ppt/media/image3.image" Id="Re44a219277c24824" /><Relationship Type="http://schemas.openxmlformats.org/officeDocument/2006/relationships/slideLayout" Target="/ppt/slideLayouts/slideLayout21.xml" Id="Rddbc3ae322ef4d4d" /></Relationships>
</file>

<file path=ppt/slides/_rels/slide31.xml.rels>&#65279;<?xml version="1.0" encoding="utf-8"?><Relationships xmlns="http://schemas.openxmlformats.org/package/2006/relationships"><Relationship Type="http://schemas.openxmlformats.org/officeDocument/2006/relationships/image" Target="/ppt/media/image4.image" Id="R2651561ba2ce44b6" /><Relationship Type="http://schemas.openxmlformats.org/officeDocument/2006/relationships/slideLayout" Target="/ppt/slideLayouts/slideLayout18.xml" Id="Rdbb4df437605462d" /></Relationships>
</file>

<file path=ppt/slides/_rels/slide32.xml.rels>&#65279;<?xml version="1.0" encoding="utf-8"?><Relationships xmlns="http://schemas.openxmlformats.org/package/2006/relationships"><Relationship Type="http://schemas.openxmlformats.org/officeDocument/2006/relationships/image" Target="/ppt/media/image15.png" Id="Rde2ec139810440db" /><Relationship Type="http://schemas.openxmlformats.org/officeDocument/2006/relationships/slideLayout" Target="/ppt/slideLayouts/slideLayout21.xml" Id="Rd86a4f1de75847bb" /></Relationships>
</file>

<file path=ppt/slides/_rels/slide33.xml.rels>&#65279;<?xml version="1.0" encoding="utf-8"?><Relationships xmlns="http://schemas.openxmlformats.org/package/2006/relationships"><Relationship Type="http://schemas.openxmlformats.org/officeDocument/2006/relationships/image" Target="/ppt/media/image16.png" Id="R8b30bb091a084c44" /><Relationship Type="http://schemas.openxmlformats.org/officeDocument/2006/relationships/image" Target="/ppt/media/image17.png" Id="Rd817a9b014804577" /><Relationship Type="http://schemas.openxmlformats.org/officeDocument/2006/relationships/slideLayout" Target="/ppt/slideLayouts/slideLayout21.xml" Id="R525465b9f6cf4a97" /></Relationships>
</file>

<file path=ppt/slides/_rels/slide34.xml.rels>&#65279;<?xml version="1.0" encoding="utf-8"?><Relationships xmlns="http://schemas.openxmlformats.org/package/2006/relationships"><Relationship Type="http://schemas.openxmlformats.org/officeDocument/2006/relationships/slideLayout" Target="/ppt/slideLayouts/slideLayout18.xml" Id="Ra567fd44c5a04071" /></Relationships>
</file>

<file path=ppt/slides/_rels/slide35.xml.rels>&#65279;<?xml version="1.0" encoding="utf-8"?><Relationships xmlns="http://schemas.openxmlformats.org/package/2006/relationships"><Relationship Type="http://schemas.openxmlformats.org/officeDocument/2006/relationships/slideLayout" Target="/ppt/slideLayouts/slideLayout18.xml" Id="R61f63ae65dfb4f27" /></Relationships>
</file>

<file path=ppt/slides/_rels/slide36.xml.rels>&#65279;<?xml version="1.0" encoding="utf-8"?><Relationships xmlns="http://schemas.openxmlformats.org/package/2006/relationships"><Relationship Type="http://schemas.openxmlformats.org/officeDocument/2006/relationships/slideLayout" Target="/ppt/slideLayouts/slideLayout33.xml" Id="R9b64481791c54442" /></Relationships>
</file>

<file path=ppt/slides/_rels/slide37.xml.rels>&#65279;<?xml version="1.0" encoding="utf-8"?><Relationships xmlns="http://schemas.openxmlformats.org/package/2006/relationships"><Relationship Type="http://schemas.openxmlformats.org/officeDocument/2006/relationships/slideLayout" Target="/ppt/slideLayouts/slideLayout33.xml" Id="R3f657a64eb454c21" /></Relationships>
</file>

<file path=ppt/slides/_rels/slide38.xml.rels>&#65279;<?xml version="1.0" encoding="utf-8"?><Relationships xmlns="http://schemas.openxmlformats.org/package/2006/relationships"><Relationship Type="http://schemas.openxmlformats.org/officeDocument/2006/relationships/image" Target="/ppt/media/image18.png" Id="Ra417b739c9964e60" /><Relationship Type="http://schemas.openxmlformats.org/officeDocument/2006/relationships/image" Target="/ppt/media/image19.png" Id="R1a938a68f386403b" /><Relationship Type="http://schemas.openxmlformats.org/officeDocument/2006/relationships/image" Target="/ppt/media/image20.png" Id="R2161100492a84644" /><Relationship Type="http://schemas.openxmlformats.org/officeDocument/2006/relationships/image" Target="/ppt/media/image21.png" Id="R4a42ecaca3ce42aa" /><Relationship Type="http://schemas.openxmlformats.org/officeDocument/2006/relationships/slideLayout" Target="/ppt/slideLayouts/slideLayout35.xml" Id="R0e28b3d2738e4bb3" /></Relationships>
</file>

<file path=ppt/slides/_rels/slide39.xml.rels>&#65279;<?xml version="1.0" encoding="utf-8"?><Relationships xmlns="http://schemas.openxmlformats.org/package/2006/relationships"><Relationship Type="http://schemas.openxmlformats.org/officeDocument/2006/relationships/image" Target="/ppt/media/image5.image" Id="Ra5eb549978904f82" /><Relationship Type="http://schemas.openxmlformats.org/officeDocument/2006/relationships/image" Target="/ppt/media/image6.image" Id="R90f71e2a0a0644c5" /><Relationship Type="http://schemas.openxmlformats.org/officeDocument/2006/relationships/image" Target="/ppt/media/image22.png" Id="Rfd5e604316284a75" /><Relationship Type="http://schemas.openxmlformats.org/officeDocument/2006/relationships/slideLayout" Target="/ppt/slideLayouts/slideLayout32.xml" Id="R54454adb7fbd45e3" /></Relationships>
</file>

<file path=ppt/slides/_rels/slide4.xml.rels>&#65279;<?xml version="1.0" encoding="utf-8"?><Relationships xmlns="http://schemas.openxmlformats.org/package/2006/relationships"><Relationship Type="http://schemas.openxmlformats.org/officeDocument/2006/relationships/slideLayout" Target="/ppt/slideLayouts/slideLayout4.xml" Id="Red4e2d3e018e4f2f" /></Relationships>
</file>

<file path=ppt/slides/_rels/slide40.xml.rels>&#65279;<?xml version="1.0" encoding="utf-8"?><Relationships xmlns="http://schemas.openxmlformats.org/package/2006/relationships"><Relationship Type="http://schemas.openxmlformats.org/officeDocument/2006/relationships/image" Target="/ppt/media/image7.image" Id="Redb13ae8ffcf4d33" /><Relationship Type="http://schemas.openxmlformats.org/officeDocument/2006/relationships/image" Target="/ppt/media/image8.image" Id="R0483439690cd4bf9" /><Relationship Type="http://schemas.openxmlformats.org/officeDocument/2006/relationships/image" Target="/ppt/media/image9.image" Id="R9e6fca988bc34dbc" /><Relationship Type="http://schemas.openxmlformats.org/officeDocument/2006/relationships/image" Target="/ppt/media/image10.image" Id="R5753545f2d4a4590" /><Relationship Type="http://schemas.openxmlformats.org/officeDocument/2006/relationships/slideLayout" Target="/ppt/slideLayouts/slideLayout35.xml" Id="Rbf1cf6bcd44c46ee" /></Relationships>
</file>

<file path=ppt/slides/_rels/slide41.xml.rels>&#65279;<?xml version="1.0" encoding="utf-8"?><Relationships xmlns="http://schemas.openxmlformats.org/package/2006/relationships"><Relationship Type="http://schemas.openxmlformats.org/officeDocument/2006/relationships/slideLayout" Target="/ppt/slideLayouts/slideLayout36.xml" Id="R2f05660d334d49c5" /></Relationships>
</file>

<file path=ppt/slides/_rels/slide42.xml.rels>&#65279;<?xml version="1.0" encoding="utf-8"?><Relationships xmlns="http://schemas.openxmlformats.org/package/2006/relationships"><Relationship Type="http://schemas.openxmlformats.org/officeDocument/2006/relationships/image" Target="/ppt/media/image23.png" Id="R841eeea5f5ad4cff" /><Relationship Type="http://schemas.openxmlformats.org/officeDocument/2006/relationships/notesSlide" Target="/ppt/notesSlides/notesSlide14.xml" Id="R454147222ae145d0" /><Relationship Type="http://schemas.openxmlformats.org/officeDocument/2006/relationships/slideLayout" Target="/ppt/slideLayouts/slideLayout14.xml" Id="R544e656f06704426" /></Relationships>
</file>

<file path=ppt/slides/_rels/slide43.xml.rels>&#65279;<?xml version="1.0" encoding="utf-8"?><Relationships xmlns="http://schemas.openxmlformats.org/package/2006/relationships"><Relationship Type="http://schemas.openxmlformats.org/officeDocument/2006/relationships/notesSlide" Target="/ppt/notesSlides/notesSlide15.xml" Id="R6d6c4edc6c1d4521" /><Relationship Type="http://schemas.openxmlformats.org/officeDocument/2006/relationships/slideLayout" Target="/ppt/slideLayouts/slideLayout14.xml" Id="Rfc161879c8754bc5" /></Relationships>
</file>

<file path=ppt/slides/_rels/slide44.xml.rels>&#65279;<?xml version="1.0" encoding="utf-8"?><Relationships xmlns="http://schemas.openxmlformats.org/package/2006/relationships"><Relationship Type="http://schemas.openxmlformats.org/officeDocument/2006/relationships/image" Target="/ppt/media/image24.png" Id="R8ec6daed0d214bb3" /><Relationship Type="http://schemas.openxmlformats.org/officeDocument/2006/relationships/notesSlide" Target="/ppt/notesSlides/notesSlide16.xml" Id="R44c3cb1911b246d1" /><Relationship Type="http://schemas.openxmlformats.org/officeDocument/2006/relationships/slideLayout" Target="/ppt/slideLayouts/slideLayout14.xml" Id="R76edd6a0edc34e05" /></Relationships>
</file>

<file path=ppt/slides/_rels/slide45.xml.rels>&#65279;<?xml version="1.0" encoding="utf-8"?><Relationships xmlns="http://schemas.openxmlformats.org/package/2006/relationships"><Relationship Type="http://schemas.openxmlformats.org/officeDocument/2006/relationships/image" Target="/ppt/media/image25.png" Id="Rbc4458d7e88344d7" /><Relationship Type="http://schemas.openxmlformats.org/officeDocument/2006/relationships/image" Target="/ppt/media/image26.png" Id="R3d8bdea4d7044690" /><Relationship Type="http://schemas.openxmlformats.org/officeDocument/2006/relationships/image" Target="/ppt/media/image27.png" Id="Refafe6cfaf604ec6" /><Relationship Type="http://schemas.openxmlformats.org/officeDocument/2006/relationships/notesSlide" Target="/ppt/notesSlides/notesSlide17.xml" Id="Rdbabb4ff19ab41bc" /><Relationship Type="http://schemas.openxmlformats.org/officeDocument/2006/relationships/slideLayout" Target="/ppt/slideLayouts/slideLayout14.xml" Id="R00b2b4dbe4724066" /></Relationships>
</file>

<file path=ppt/slides/_rels/slide46.xml.rels>&#65279;<?xml version="1.0" encoding="utf-8"?><Relationships xmlns="http://schemas.openxmlformats.org/package/2006/relationships"><Relationship Type="http://schemas.openxmlformats.org/officeDocument/2006/relationships/image" Target="/ppt/media/image28.png" Id="Rba6dac2ae9994b6a" /><Relationship Type="http://schemas.openxmlformats.org/officeDocument/2006/relationships/notesSlide" Target="/ppt/notesSlides/notesSlide18.xml" Id="Rf7fba78e13f848d6" /><Relationship Type="http://schemas.openxmlformats.org/officeDocument/2006/relationships/slideLayout" Target="/ppt/slideLayouts/slideLayout14.xml" Id="R028e78c8b86840b7" /></Relationships>
</file>

<file path=ppt/slides/_rels/slide47.xml.rels>&#65279;<?xml version="1.0" encoding="utf-8"?><Relationships xmlns="http://schemas.openxmlformats.org/package/2006/relationships"><Relationship Type="http://schemas.openxmlformats.org/officeDocument/2006/relationships/image" Target="/ppt/media/image29.png" Id="R9dea1b03f51244fb" /><Relationship Type="http://schemas.openxmlformats.org/officeDocument/2006/relationships/image" Target="/ppt/media/image30.png" Id="R186324f06d604cf3" /><Relationship Type="http://schemas.openxmlformats.org/officeDocument/2006/relationships/image" Target="/ppt/media/image31.png" Id="Ra3aebb327bfa49f0" /><Relationship Type="http://schemas.openxmlformats.org/officeDocument/2006/relationships/image" Target="/ppt/media/image32.png" Id="R7360edb712744ff4" /><Relationship Type="http://schemas.openxmlformats.org/officeDocument/2006/relationships/image" Target="/ppt/media/image33.png" Id="R45c8050eb3fb4b88" /><Relationship Type="http://schemas.openxmlformats.org/officeDocument/2006/relationships/notesSlide" Target="/ppt/notesSlides/notesSlide19.xml" Id="R9068ee3e3bb943b2" /><Relationship Type="http://schemas.openxmlformats.org/officeDocument/2006/relationships/slideLayout" Target="/ppt/slideLayouts/slideLayout14.xml" Id="Ra24f7f042f1d422c" /></Relationships>
</file>

<file path=ppt/slides/_rels/slide48.xml.rels>&#65279;<?xml version="1.0" encoding="utf-8"?><Relationships xmlns="http://schemas.openxmlformats.org/package/2006/relationships"><Relationship Type="http://schemas.openxmlformats.org/officeDocument/2006/relationships/image" Target="/ppt/media/image34.png" Id="Rcf288e80c05d47d1" /><Relationship Type="http://schemas.openxmlformats.org/officeDocument/2006/relationships/image" Target="/ppt/media/image35.png" Id="Rb13a04e05b704344" /><Relationship Type="http://schemas.openxmlformats.org/officeDocument/2006/relationships/image" Target="/ppt/media/image36.png" Id="Rb7e21423ddf243dc" /><Relationship Type="http://schemas.openxmlformats.org/officeDocument/2006/relationships/image" Target="/ppt/media/image37.png" Id="Rd041dfeb8298496c" /><Relationship Type="http://schemas.openxmlformats.org/officeDocument/2006/relationships/notesSlide" Target="/ppt/notesSlides/notesSlide20.xml" Id="Rc721c185a8744536" /><Relationship Type="http://schemas.openxmlformats.org/officeDocument/2006/relationships/slideLayout" Target="/ppt/slideLayouts/slideLayout14.xml" Id="R3c408f2678cd437b" /></Relationships>
</file>

<file path=ppt/slides/_rels/slide49.xml.rels>&#65279;<?xml version="1.0" encoding="utf-8"?><Relationships xmlns="http://schemas.openxmlformats.org/package/2006/relationships"><Relationship Type="http://schemas.openxmlformats.org/officeDocument/2006/relationships/notesSlide" Target="/ppt/notesSlides/notesSlide21.xml" Id="Rbcf812560cff4c2e" /><Relationship Type="http://schemas.openxmlformats.org/officeDocument/2006/relationships/slideLayout" Target="/ppt/slideLayouts/slideLayout14.xml" Id="Rfe6da16d53d043ad" /></Relationships>
</file>

<file path=ppt/slides/_rels/slide5.xml.rels>&#65279;<?xml version="1.0" encoding="utf-8"?><Relationships xmlns="http://schemas.openxmlformats.org/package/2006/relationships"><Relationship Type="http://schemas.openxmlformats.org/officeDocument/2006/relationships/slideLayout" Target="/ppt/slideLayouts/slideLayout4.xml" Id="R307359eed2c74d27" /></Relationships>
</file>

<file path=ppt/slides/_rels/slide50.xml.rels>&#65279;<?xml version="1.0" encoding="utf-8"?><Relationships xmlns="http://schemas.openxmlformats.org/package/2006/relationships"><Relationship Type="http://schemas.openxmlformats.org/officeDocument/2006/relationships/slideLayout" Target="/ppt/slideLayouts/slideLayout41.xml" Id="Ra80c86dddf5d422c" /></Relationships>
</file>

<file path=ppt/slides/_rels/slide51.xml.rels>&#65279;<?xml version="1.0" encoding="utf-8"?><Relationships xmlns="http://schemas.openxmlformats.org/package/2006/relationships"><Relationship Type="http://schemas.openxmlformats.org/officeDocument/2006/relationships/slideLayout" Target="/ppt/slideLayouts/slideLayout40.xml" Id="R238c68b2734e4e28" /></Relationships>
</file>

<file path=ppt/slides/_rels/slide52.xml.rels>&#65279;<?xml version="1.0" encoding="utf-8"?><Relationships xmlns="http://schemas.openxmlformats.org/package/2006/relationships"><Relationship Type="http://schemas.openxmlformats.org/officeDocument/2006/relationships/slideLayout" Target="/ppt/slideLayouts/slideLayout40.xml" Id="Re080fb2d07d14c44" /></Relationships>
</file>

<file path=ppt/slides/_rels/slide53.xml.rels>&#65279;<?xml version="1.0" encoding="utf-8"?><Relationships xmlns="http://schemas.openxmlformats.org/package/2006/relationships"><Relationship Type="http://schemas.openxmlformats.org/officeDocument/2006/relationships/slideLayout" Target="/ppt/slideLayouts/slideLayout40.xml" Id="Re5c31a25ec57425b" /></Relationships>
</file>

<file path=ppt/slides/_rels/slide54.xml.rels>&#65279;<?xml version="1.0" encoding="utf-8"?><Relationships xmlns="http://schemas.openxmlformats.org/package/2006/relationships"><Relationship Type="http://schemas.openxmlformats.org/officeDocument/2006/relationships/image" Target="/ppt/media/image38.png" Id="R1cd06665b5ed4a13" /><Relationship Type="http://schemas.openxmlformats.org/officeDocument/2006/relationships/slideLayout" Target="/ppt/slideLayouts/slideLayout40.xml" Id="R4a61a9a0330a4e1f" /></Relationships>
</file>

<file path=ppt/slides/_rels/slide55.xml.rels>&#65279;<?xml version="1.0" encoding="utf-8"?><Relationships xmlns="http://schemas.openxmlformats.org/package/2006/relationships"><Relationship Type="http://schemas.openxmlformats.org/officeDocument/2006/relationships/image" Target="/ppt/media/image39.png" Id="Rd416aa98c8664994" /><Relationship Type="http://schemas.openxmlformats.org/officeDocument/2006/relationships/slideLayout" Target="/ppt/slideLayouts/slideLayout40.xml" Id="Rda7c535a30854f35" /></Relationships>
</file>

<file path=ppt/slides/_rels/slide56.xml.rels>&#65279;<?xml version="1.0" encoding="utf-8"?><Relationships xmlns="http://schemas.openxmlformats.org/package/2006/relationships"><Relationship Type="http://schemas.openxmlformats.org/officeDocument/2006/relationships/slideLayout" Target="/ppt/slideLayouts/slideLayout40.xml" Id="Rf07c7fd9b0144a24" /></Relationships>
</file>

<file path=ppt/slides/_rels/slide57.xml.rels>&#65279;<?xml version="1.0" encoding="utf-8"?><Relationships xmlns="http://schemas.openxmlformats.org/package/2006/relationships"><Relationship Type="http://schemas.openxmlformats.org/officeDocument/2006/relationships/image" Target="/ppt/media/image.jpg" Id="Rbfdb7c7618cd483a" /><Relationship Type="http://schemas.openxmlformats.org/officeDocument/2006/relationships/image" Target="/ppt/media/image40.png" Id="R1f2e66f57eea4991" /><Relationship Type="http://schemas.openxmlformats.org/officeDocument/2006/relationships/slideLayout" Target="/ppt/slideLayouts/slideLayout40.xml" Id="Rfae96165f6e64e50" /></Relationships>
</file>

<file path=ppt/slides/_rels/slide58.xml.rels>&#65279;<?xml version="1.0" encoding="utf-8"?><Relationships xmlns="http://schemas.openxmlformats.org/package/2006/relationships"><Relationship Type="http://schemas.openxmlformats.org/officeDocument/2006/relationships/slideLayout" Target="/ppt/slideLayouts/slideLayout40.xml" Id="R780caaf7d6224e1f" /></Relationships>
</file>

<file path=ppt/slides/_rels/slide59.xml.rels>&#65279;<?xml version="1.0" encoding="utf-8"?><Relationships xmlns="http://schemas.openxmlformats.org/package/2006/relationships"><Relationship Type="http://schemas.openxmlformats.org/officeDocument/2006/relationships/image" Target="/ppt/media/image41.png" Id="R92da9fca9b2e4611" /><Relationship Type="http://schemas.openxmlformats.org/officeDocument/2006/relationships/slideLayout" Target="/ppt/slideLayouts/slideLayout40.xml" Id="Ra0c3bc6442594539" /></Relationships>
</file>

<file path=ppt/slides/_rels/slide6.xml.rels>&#65279;<?xml version="1.0" encoding="utf-8"?><Relationships xmlns="http://schemas.openxmlformats.org/package/2006/relationships"><Relationship Type="http://schemas.openxmlformats.org/officeDocument/2006/relationships/image" Target="/ppt/media/image3.png" Id="Rb0e53f76fb8b4c58" /><Relationship Type="http://schemas.openxmlformats.org/officeDocument/2006/relationships/slideLayout" Target="/ppt/slideLayouts/slideLayout4.xml" Id="Re32a49a29b434c28" /></Relationships>
</file>

<file path=ppt/slides/_rels/slide60.xml.rels>&#65279;<?xml version="1.0" encoding="utf-8"?><Relationships xmlns="http://schemas.openxmlformats.org/package/2006/relationships"><Relationship Type="http://schemas.openxmlformats.org/officeDocument/2006/relationships/image" Target="/ppt/media/image42.png" Id="R54ae220627044ea3" /><Relationship Type="http://schemas.openxmlformats.org/officeDocument/2006/relationships/slideLayout" Target="/ppt/slideLayouts/slideLayout40.xml" Id="R807c5f69fb40441d" /></Relationships>
</file>

<file path=ppt/slides/_rels/slide61.xml.rels>&#65279;<?xml version="1.0" encoding="utf-8"?><Relationships xmlns="http://schemas.openxmlformats.org/package/2006/relationships"><Relationship Type="http://schemas.openxmlformats.org/officeDocument/2006/relationships/image" Target="/ppt/media/image43.png" Id="R2de39ff5d8e34da7" /><Relationship Type="http://schemas.openxmlformats.org/officeDocument/2006/relationships/slideLayout" Target="/ppt/slideLayouts/slideLayout40.xml" Id="Refaa380ce44c424c" /></Relationships>
</file>

<file path=ppt/slides/_rels/slide62.xml.rels>&#65279;<?xml version="1.0" encoding="utf-8"?><Relationships xmlns="http://schemas.openxmlformats.org/package/2006/relationships"><Relationship Type="http://schemas.openxmlformats.org/officeDocument/2006/relationships/notesSlide" Target="/ppt/notesSlides/notesSlide22.xml" Id="R13adda437465453f" /><Relationship Type="http://schemas.openxmlformats.org/officeDocument/2006/relationships/slideLayout" Target="/ppt/slideLayouts/slideLayout40.xml" Id="Rf183a9edcd8e4ee7" /></Relationships>
</file>

<file path=ppt/slides/_rels/slide63.xml.rels>&#65279;<?xml version="1.0" encoding="utf-8"?><Relationships xmlns="http://schemas.openxmlformats.org/package/2006/relationships"><Relationship Type="http://schemas.openxmlformats.org/officeDocument/2006/relationships/slideLayout" Target="/ppt/slideLayouts/slideLayout40.xml" Id="Rbb41f5a3bbc042ef" /></Relationships>
</file>

<file path=ppt/slides/_rels/slide64.xml.rels>&#65279;<?xml version="1.0" encoding="utf-8"?><Relationships xmlns="http://schemas.openxmlformats.org/package/2006/relationships"><Relationship Type="http://schemas.openxmlformats.org/officeDocument/2006/relationships/slideLayout" Target="/ppt/slideLayouts/slideLayout40.xml" Id="Rc18c609d44c7415a" /></Relationships>
</file>

<file path=ppt/slides/_rels/slide65.xml.rels>&#65279;<?xml version="1.0" encoding="utf-8"?><Relationships xmlns="http://schemas.openxmlformats.org/package/2006/relationships"><Relationship Type="http://schemas.openxmlformats.org/officeDocument/2006/relationships/slideLayout" Target="/ppt/slideLayouts/slideLayout40.xml" Id="R2e3b374098924b4a" /></Relationships>
</file>

<file path=ppt/slides/_rels/slide66.xml.rels>&#65279;<?xml version="1.0" encoding="utf-8"?><Relationships xmlns="http://schemas.openxmlformats.org/package/2006/relationships"><Relationship Type="http://schemas.openxmlformats.org/officeDocument/2006/relationships/slideLayout" Target="/ppt/slideLayouts/slideLayout40.xml" Id="R7b36fdc112f6490f" /></Relationships>
</file>

<file path=ppt/slides/_rels/slide7.xml.rels>&#65279;<?xml version="1.0" encoding="utf-8"?><Relationships xmlns="http://schemas.openxmlformats.org/package/2006/relationships"><Relationship Type="http://schemas.openxmlformats.org/officeDocument/2006/relationships/image" Target="/ppt/media/image4.png" Id="R54576f61814240d7" /><Relationship Type="http://schemas.openxmlformats.org/officeDocument/2006/relationships/notesSlide" Target="/ppt/notesSlides/notesSlide1.xml" Id="Rfb2c53ed14b247ab" /><Relationship Type="http://schemas.openxmlformats.org/officeDocument/2006/relationships/slideLayout" Target="/ppt/slideLayouts/slideLayout13.xml" Id="Rd99be1f4cc774374" /></Relationships>
</file>

<file path=ppt/slides/_rels/slide8.xml.rels>&#65279;<?xml version="1.0" encoding="utf-8"?><Relationships xmlns="http://schemas.openxmlformats.org/package/2006/relationships"><Relationship Type="http://schemas.openxmlformats.org/officeDocument/2006/relationships/image" Target="/ppt/media/image5.png" Id="R723475646c8c4866" /><Relationship Type="http://schemas.openxmlformats.org/officeDocument/2006/relationships/notesSlide" Target="/ppt/notesSlides/notesSlide2.xml" Id="Rabb6de3cd4474c0a" /><Relationship Type="http://schemas.openxmlformats.org/officeDocument/2006/relationships/slideLayout" Target="/ppt/slideLayouts/slideLayout13.xml" Id="Rd787a8839bb74c6d" /></Relationships>
</file>

<file path=ppt/slides/_rels/slide9.xml.rels>&#65279;<?xml version="1.0" encoding="utf-8"?><Relationships xmlns="http://schemas.openxmlformats.org/package/2006/relationships"><Relationship Type="http://schemas.openxmlformats.org/officeDocument/2006/relationships/image" Target="/ppt/media/image6.png" Id="R00bc9d350bfa4428" /><Relationship Type="http://schemas.openxmlformats.org/officeDocument/2006/relationships/notesSlide" Target="/ppt/notesSlides/notesSlide3.xml" Id="R5901e0f1a47d4063" /><Relationship Type="http://schemas.openxmlformats.org/officeDocument/2006/relationships/slideLayout" Target="/ppt/slideLayouts/slideLayout13.xml" Id="Rf18a8a316fca443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87C8-01B3-4A79-B6C8-61837CBE156B}"/>
              </a:ext>
            </a:extLst>
          </p:cNvPr>
          <p:cNvSpPr>
            <a:spLocks noGrp="1"/>
          </p:cNvSpPr>
          <p:nvPr>
            <p:ph type="title"/>
          </p:nvPr>
        </p:nvSpPr>
        <p:spPr/>
        <p:txBody>
          <a:bodyPr/>
          <a:lstStyle/>
          <a:p>
            <a:r>
              <a:rPr lang="en-IN" dirty="0"/>
              <a:t>Search Statements and Binding</a:t>
            </a:r>
          </a:p>
        </p:txBody>
      </p:sp>
      <p:sp>
        <p:nvSpPr>
          <p:cNvPr id="3" name="Content Placeholder 2">
            <a:extLst>
              <a:ext uri="{FF2B5EF4-FFF2-40B4-BE49-F238E27FC236}">
                <a16:creationId xmlns:a16="http://schemas.microsoft.com/office/drawing/2014/main" id="{3FE93BB0-605D-4085-493A-07FB929DD52E}"/>
              </a:ext>
            </a:extLst>
          </p:cNvPr>
          <p:cNvSpPr>
            <a:spLocks noGrp="1"/>
          </p:cNvSpPr>
          <p:nvPr>
            <p:ph idx="1"/>
          </p:nvPr>
        </p:nvSpPr>
        <p:spPr/>
        <p:txBody>
          <a:bodyPr/>
          <a:lstStyle/>
          <a:p>
            <a:r>
              <a:rPr lang="en-US" dirty="0"/>
              <a:t>Search statements are the statements of an information that need to be generated by users to specify the concepts they are trying to locate in items.</a:t>
            </a:r>
          </a:p>
          <a:p>
            <a:r>
              <a:rPr lang="en-US" dirty="0"/>
              <a:t> The search statement uses traditional Boolean logic and/or Natural Language.</a:t>
            </a:r>
          </a:p>
          <a:p>
            <a:r>
              <a:rPr lang="en-US" dirty="0"/>
              <a:t>In generation of the search statement, the user may have the ability to weight (assign an importance) to different concepts in the statement.</a:t>
            </a:r>
          </a:p>
          <a:p>
            <a:r>
              <a:rPr lang="en-US" b="1" dirty="0"/>
              <a:t>Binding</a:t>
            </a:r>
            <a:r>
              <a:rPr lang="en-US" dirty="0"/>
              <a:t> in this sense is when a more abstract form is redefined into a more specific form.</a:t>
            </a:r>
          </a:p>
          <a:p>
            <a:endParaRPr lang="en-IN" dirty="0"/>
          </a:p>
        </p:txBody>
      </p:sp>
    </p:spTree>
    <p:extLst>
      <p:ext uri="{BB962C8B-B14F-4D97-AF65-F5344CB8AC3E}">
        <p14:creationId xmlns:p14="http://schemas.microsoft.com/office/powerpoint/2010/main" val="256076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1491" y="945852"/>
            <a:ext cx="8224043"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Similarity Measures: Dice Method</a:t>
            </a:r>
            <a:endParaRPr lang="en-US" sz="3708" dirty="0"/>
          </a:p>
        </p:txBody>
      </p:sp>
      <p:sp>
        <p:nvSpPr>
          <p:cNvPr id="3" name="Text 1"/>
          <p:cNvSpPr/>
          <p:nvPr/>
        </p:nvSpPr>
        <p:spPr>
          <a:xfrm>
            <a:off x="661491" y="1819969"/>
            <a:ext cx="10869017"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The Dice measure simplifies the denominator from the Jaccard measure and introduces a factor of 2 in the numerator. The normalization in the Dice formula is also invariant to the number of terms in common.</a:t>
            </a:r>
            <a:endParaRPr lang="en-US" sz="1458" dirty="0"/>
          </a:p>
        </p:txBody>
      </p:sp>
      <p:sp>
        <p:nvSpPr>
          <p:cNvPr id="4" name="Text 2"/>
          <p:cNvSpPr/>
          <p:nvPr/>
        </p:nvSpPr>
        <p:spPr>
          <a:xfrm>
            <a:off x="661491" y="2637432"/>
            <a:ext cx="10869017"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For the Dice value, the numerator factor of 2 is divided into the denominator. As long as the vector values are same, independent of their order, the Cosine and Dice normalization factors do not change.</a:t>
            </a:r>
            <a:endParaRPr lang="en-US" sz="1458" dirty="0"/>
          </a:p>
        </p:txBody>
      </p:sp>
      <p:pic>
        <p:nvPicPr>
          <p:cNvPr id="5" name="Image 0" descr="preencoded.png">    </p:cNvPr>
          <p:cNvPicPr>
            <a:picLocks noChangeAspect="1"/>
          </p:cNvPicPr>
          <p:nvPr/>
        </p:nvPicPr>
        <p:blipFill>
          <a:blip r:embed="R20fd16ea74c04df5"/>
          <a:stretch>
            <a:fillRect/>
          </a:stretch>
        </p:blipFill>
        <p:spPr>
          <a:xfrm>
            <a:off x="1541760" y="3454895"/>
            <a:ext cx="9108480" cy="24572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1491" y="680045"/>
            <a:ext cx="8084145"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Threshold in Similarity Measures</a:t>
            </a:r>
            <a:endParaRPr lang="en-US" sz="3708" dirty="0"/>
          </a:p>
        </p:txBody>
      </p:sp>
      <p:sp>
        <p:nvSpPr>
          <p:cNvPr id="3" name="Text 1"/>
          <p:cNvSpPr/>
          <p:nvPr/>
        </p:nvSpPr>
        <p:spPr>
          <a:xfrm>
            <a:off x="661491" y="1554162"/>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Use of a similarity algorithm returns the complete data base as search results. Many of the items have a similarity close or equal to zero (or minimum value the similarity measure produces). For this reason, thresholds are usually associated with the search process. The threshold defines the items in the resultant Hit file from the query. Thresholds are either a value that the similarity measure must equal or exceed or a number that limits the number of items in the Hit file.</a:t>
            </a:r>
            <a:endParaRPr lang="en-US" sz="1458" dirty="0"/>
          </a:p>
        </p:txBody>
      </p:sp>
      <p:pic>
        <p:nvPicPr>
          <p:cNvPr id="4" name="Image 0" descr="preencoded.png">    </p:cNvPr>
          <p:cNvPicPr>
            <a:picLocks noChangeAspect="1"/>
          </p:cNvPicPr>
          <p:nvPr/>
        </p:nvPicPr>
        <p:blipFill>
          <a:blip r:embed="Re0ce2427d91c4aed"/>
          <a:stretch>
            <a:fillRect/>
          </a:stretch>
        </p:blipFill>
        <p:spPr>
          <a:xfrm>
            <a:off x="2297806" y="2976463"/>
            <a:ext cx="7596286" cy="32014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c014efb829304b23"/>
          <a:stretch>
            <a:fillRect/>
          </a:stretch>
        </p:blipFill>
        <p:spPr>
          <a:xfrm>
            <a:off x="2795488" y="965795"/>
            <a:ext cx="6600924" cy="49263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3216" y="387945"/>
            <a:ext cx="3791049" cy="440332"/>
          </a:xfrm>
          <a:prstGeom prst="rect">
            <a:avLst/>
          </a:prstGeom>
          <a:noFill/>
          <a:ln/>
        </p:spPr>
        <p:txBody>
          <a:bodyPr wrap="none" lIns="0" tIns="0" rIns="0" bIns="0" rtlCol="0" anchor="t"/>
          <a:lstStyle/>
          <a:p>
            <a:pPr indent="0" marL="0">
              <a:lnSpc>
                <a:spcPts val="4150"/>
              </a:lnSpc>
              <a:buNone/>
            </a:pPr>
            <a:r>
              <a:rPr lang="en-US" sz="2750" dirty="0">
                <a:solidFill>
                  <a:srgbClr val="5C4E3D"/>
                </a:solidFill>
                <a:latin typeface="Libre Baskerville" pitchFamily="34" charset="0"/>
                <a:ea typeface="Libre Baskerville" pitchFamily="34" charset="-122"/>
                <a:cs typeface="Libre Baskerville" pitchFamily="34" charset="-120"/>
              </a:rPr>
              <a:t>Clustering Hierarchy</a:t>
            </a:r>
            <a:endParaRPr lang="en-US" sz="2750" dirty="0"/>
          </a:p>
        </p:txBody>
      </p:sp>
      <p:sp>
        <p:nvSpPr>
          <p:cNvPr id="3" name="Text 1"/>
          <p:cNvSpPr/>
          <p:nvPr/>
        </p:nvSpPr>
        <p:spPr>
          <a:xfrm>
            <a:off x="493216" y="1039614"/>
            <a:ext cx="11205567" cy="225425"/>
          </a:xfrm>
          <a:prstGeom prst="rect">
            <a:avLst/>
          </a:prstGeom>
          <a:noFill/>
          <a:ln/>
        </p:spPr>
        <p:txBody>
          <a:bodyPr wrap="none" lIns="0" tIns="0" rIns="0" bIns="0" rtlCol="0" anchor="t"/>
          <a:lstStyle/>
          <a:p>
            <a:pPr indent="0" marL="0">
              <a:lnSpc>
                <a:spcPts val="2100"/>
              </a:lnSpc>
              <a:buNone/>
            </a:pPr>
            <a:r>
              <a:rPr lang="en-US" sz="1083" dirty="0">
                <a:solidFill>
                  <a:srgbClr val="454240"/>
                </a:solidFill>
                <a:latin typeface="DM Sans" pitchFamily="34" charset="0"/>
                <a:ea typeface="DM Sans" pitchFamily="34" charset="-122"/>
                <a:cs typeface="DM Sans" pitchFamily="34" charset="-120"/>
              </a:rPr>
              <a:t>The items are stored in clusters that are represented by the centroid for each cluster.</a:t>
            </a:r>
            <a:endParaRPr lang="en-US" sz="1083" dirty="0"/>
          </a:p>
        </p:txBody>
      </p:sp>
      <p:sp>
        <p:nvSpPr>
          <p:cNvPr id="4" name="Text 2"/>
          <p:cNvSpPr/>
          <p:nvPr/>
        </p:nvSpPr>
        <p:spPr>
          <a:xfrm>
            <a:off x="493216" y="1423491"/>
            <a:ext cx="11205567" cy="676275"/>
          </a:xfrm>
          <a:prstGeom prst="rect">
            <a:avLst/>
          </a:prstGeom>
          <a:noFill/>
          <a:ln/>
        </p:spPr>
        <p:txBody>
          <a:bodyPr wrap="square" lIns="0" tIns="0" rIns="0" bIns="0" rtlCol="0" anchor="t"/>
          <a:lstStyle/>
          <a:p>
            <a:pPr indent="0" marL="0">
              <a:lnSpc>
                <a:spcPts val="2100"/>
              </a:lnSpc>
              <a:buNone/>
            </a:pPr>
            <a:r>
              <a:rPr lang="en-US" sz="1083" dirty="0">
                <a:solidFill>
                  <a:srgbClr val="454240"/>
                </a:solidFill>
                <a:latin typeface="DM Sans" pitchFamily="34" charset="0"/>
                <a:ea typeface="DM Sans" pitchFamily="34" charset="-122"/>
                <a:cs typeface="DM Sans" pitchFamily="34" charset="-120"/>
              </a:rPr>
              <a:t>The hierarchy is used in search by performing a top-down process. The query is compared to the centroids “A” and “B.” If the results of the similarity measure are above the threshold, the query is then applied to the nodes’ children. If not, then that part of the tree is pruned and not searched. This continues until the actual leaf nodes that are not pruned are compared.</a:t>
            </a:r>
            <a:endParaRPr lang="en-US" sz="1083" dirty="0"/>
          </a:p>
        </p:txBody>
      </p:sp>
      <p:sp>
        <p:nvSpPr>
          <p:cNvPr id="5" name="Text 3"/>
          <p:cNvSpPr/>
          <p:nvPr/>
        </p:nvSpPr>
        <p:spPr>
          <a:xfrm>
            <a:off x="493216" y="2258219"/>
            <a:ext cx="11205567" cy="450850"/>
          </a:xfrm>
          <a:prstGeom prst="rect">
            <a:avLst/>
          </a:prstGeom>
          <a:noFill/>
          <a:ln/>
        </p:spPr>
        <p:txBody>
          <a:bodyPr wrap="square" lIns="0" tIns="0" rIns="0" bIns="0" rtlCol="0" anchor="t"/>
          <a:lstStyle/>
          <a:p>
            <a:pPr indent="0" marL="0">
              <a:lnSpc>
                <a:spcPts val="2100"/>
              </a:lnSpc>
              <a:buNone/>
            </a:pPr>
            <a:r>
              <a:rPr lang="en-US" sz="1083" dirty="0">
                <a:solidFill>
                  <a:srgbClr val="454240"/>
                </a:solidFill>
                <a:latin typeface="DM Sans" pitchFamily="34" charset="0"/>
                <a:ea typeface="DM Sans" pitchFamily="34" charset="-122"/>
                <a:cs typeface="DM Sans" pitchFamily="34" charset="-120"/>
              </a:rPr>
              <a:t>The risk is that the average may not be similar enough to the query for continued search, but specific items used to calculate the centroid may be close enough to satisfy the search.</a:t>
            </a:r>
            <a:endParaRPr lang="en-US" sz="1083" dirty="0"/>
          </a:p>
        </p:txBody>
      </p:sp>
      <p:pic>
        <p:nvPicPr>
          <p:cNvPr id="6" name="Image 0" descr="preencoded.png">    </p:cNvPr>
          <p:cNvPicPr>
            <a:picLocks noChangeAspect="1"/>
          </p:cNvPicPr>
          <p:nvPr/>
        </p:nvPicPr>
        <p:blipFill>
          <a:blip r:embed="Re370c53f91e44c12"/>
          <a:stretch>
            <a:fillRect/>
          </a:stretch>
        </p:blipFill>
        <p:spPr>
          <a:xfrm>
            <a:off x="2792908" y="2867520"/>
            <a:ext cx="6606182" cy="36025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1491" y="635198"/>
            <a:ext cx="8618041"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Hidden Markov Models Techniques</a:t>
            </a:r>
            <a:endParaRPr lang="en-US" sz="3708" dirty="0"/>
          </a:p>
        </p:txBody>
      </p:sp>
      <p:sp>
        <p:nvSpPr>
          <p:cNvPr id="3" name="Text 1"/>
          <p:cNvSpPr/>
          <p:nvPr/>
        </p:nvSpPr>
        <p:spPr>
          <a:xfrm>
            <a:off x="661491" y="1603870"/>
            <a:ext cx="10869017"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In HMMs the documents are considered unknown statistical processes that can generate output that is equivalent to the set of queries that would consider the document relevant.</a:t>
            </a:r>
            <a:endParaRPr lang="en-US" sz="1458" dirty="0"/>
          </a:p>
        </p:txBody>
      </p:sp>
      <p:sp>
        <p:nvSpPr>
          <p:cNvPr id="4" name="Text 2"/>
          <p:cNvSpPr/>
          <p:nvPr/>
        </p:nvSpPr>
        <p:spPr>
          <a:xfrm>
            <a:off x="661491" y="2421334"/>
            <a:ext cx="10869017"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Another way to look at it is by taking the general definition that a HMM is defined by output that is produced by passing some unknown key via state transitions through a noisy channel. The observed output is the query, and the unknown keys are the relevant documents</a:t>
            </a:r>
            <a:endParaRPr lang="en-US" sz="1458" dirty="0"/>
          </a:p>
        </p:txBody>
      </p:sp>
      <p:sp>
        <p:nvSpPr>
          <p:cNvPr id="5" name="Text 3"/>
          <p:cNvSpPr/>
          <p:nvPr/>
        </p:nvSpPr>
        <p:spPr>
          <a:xfrm>
            <a:off x="661491" y="3541216"/>
            <a:ext cx="10869017" cy="302419"/>
          </a:xfrm>
          <a:prstGeom prst="rect">
            <a:avLst/>
          </a:prstGeom>
          <a:noFill/>
          <a:ln/>
        </p:spPr>
        <p:txBody>
          <a:bodyPr wrap="non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The development for a HMM approach begins with applying Bayes rule to the conditional probability:</a:t>
            </a:r>
            <a:endParaRPr lang="en-US" sz="1458" dirty="0"/>
          </a:p>
        </p:txBody>
      </p:sp>
      <p:pic>
        <p:nvPicPr>
          <p:cNvPr id="6" name="Image 0" descr="preencoded.png">    </p:cNvPr>
          <p:cNvPicPr>
            <a:picLocks noChangeAspect="1"/>
          </p:cNvPicPr>
          <p:nvPr/>
        </p:nvPicPr>
        <p:blipFill>
          <a:blip r:embed="R75c8d1c4811b4c93"/>
          <a:stretch>
            <a:fillRect/>
          </a:stretch>
        </p:blipFill>
        <p:spPr>
          <a:xfrm>
            <a:off x="661491" y="4056260"/>
            <a:ext cx="5847854" cy="744240"/>
          </a:xfrm>
          <a:prstGeom prst="rect">
            <a:avLst/>
          </a:prstGeom>
        </p:spPr>
      </p:pic>
      <p:sp>
        <p:nvSpPr>
          <p:cNvPr id="7" name="Text 4"/>
          <p:cNvSpPr/>
          <p:nvPr/>
        </p:nvSpPr>
        <p:spPr>
          <a:xfrm>
            <a:off x="661491" y="5013126"/>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By applying Bayes rule to the conditional probability, we can derive an expression for the posterior probability, which represents the probability of a document being relevant given the query and the observed output. This posterior probability is then used to make decisions on document relevance in HMMs. The goal is to find the most likely sequence of hidden states (relevant documents) that generate the observed output (query).</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1491" y="1940520"/>
            <a:ext cx="10869017"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 Hidden Markov Model is defined by a set of states, a transition matrix defining the probability of moving between states, a set of output symbols and the probability of the output symbols given a particular state. The set of all possible queries is the output symbol set and the Document file defines the states.</a:t>
            </a:r>
            <a:endParaRPr lang="en-US" sz="1458" dirty="0"/>
          </a:p>
        </p:txBody>
      </p:sp>
      <p:sp>
        <p:nvSpPr>
          <p:cNvPr id="3" name="Text 1"/>
          <p:cNvSpPr/>
          <p:nvPr/>
        </p:nvSpPr>
        <p:spPr>
          <a:xfrm>
            <a:off x="661491" y="3060402"/>
            <a:ext cx="10869017"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Thus the HMM process traces itself through the states of a document (e.g., the words in the document) and at each state transition has an output of query terms associated with the new state.</a:t>
            </a:r>
            <a:endParaRPr lang="en-US" sz="1458" dirty="0"/>
          </a:p>
        </p:txBody>
      </p:sp>
      <p:sp>
        <p:nvSpPr>
          <p:cNvPr id="4" name="Text 2"/>
          <p:cNvSpPr/>
          <p:nvPr/>
        </p:nvSpPr>
        <p:spPr>
          <a:xfrm>
            <a:off x="661491" y="3877865"/>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The biggest problem in using this approach is to estimate the transition probability matrix and the output (queries that could cause hits) for every document in the corpus. If there was a large training database of queries and the relevant documents they were associated with that included adequate coverage, then the problem could be solved using Estimation-Maximization algorithms.</a:t>
            </a:r>
            <a:endParaRPr lang="en-US" sz="145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1491" y="1068685"/>
            <a:ext cx="4851499"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Ranking Algorithms</a:t>
            </a:r>
            <a:endParaRPr lang="en-US" sz="3708" dirty="0"/>
          </a:p>
        </p:txBody>
      </p:sp>
      <p:sp>
        <p:nvSpPr>
          <p:cNvPr id="3" name="Text 1"/>
          <p:cNvSpPr/>
          <p:nvPr/>
        </p:nvSpPr>
        <p:spPr>
          <a:xfrm>
            <a:off x="661491" y="2037357"/>
            <a:ext cx="10869017"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 by-product of use of similarity measures for selecting Hit items is a value that can be used in ranking the output. Ranking the output implies ordering the output from most likely items that satisfy the query to least likely items. This reduces the user overhead by allowing the user to display the most likely relevant items first. </a:t>
            </a:r>
            <a:endParaRPr lang="en-US" sz="1458" dirty="0"/>
          </a:p>
        </p:txBody>
      </p:sp>
      <p:sp>
        <p:nvSpPr>
          <p:cNvPr id="4" name="Text 2"/>
          <p:cNvSpPr/>
          <p:nvPr/>
        </p:nvSpPr>
        <p:spPr>
          <a:xfrm>
            <a:off x="661491" y="3157240"/>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The original Boolean systems returned items ordered by date of entry into the system versus by likelihood of relevance to the user’s search statement. With the inclusion of statistical similarity techniques into commercial systems and the large number of hits that originate from searching diverse corpora, such as the Internet, ranking has become a common feature of modern systems.</a:t>
            </a:r>
            <a:endParaRPr lang="en-US" sz="1458" dirty="0"/>
          </a:p>
        </p:txBody>
      </p:sp>
      <p:sp>
        <p:nvSpPr>
          <p:cNvPr id="5" name="Text 3"/>
          <p:cNvSpPr/>
          <p:nvPr/>
        </p:nvSpPr>
        <p:spPr>
          <a:xfrm>
            <a:off x="661491" y="4579540"/>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In most of the commercial systems, heuristic rules are used to assist in the ranking of items. Generally, systems do not want to use factors that require knowledge across the corpus (e.g., inverse document frequency) as a basis for their similarity or ranking functions because it is too difficult to maintain current values as the database changes and the added complexity has not been shown to significantly improve the overall weighting process.</a:t>
            </a:r>
            <a:endParaRPr lang="en-US" sz="145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31725" y="640854"/>
            <a:ext cx="5088036" cy="564058"/>
          </a:xfrm>
          <a:prstGeom prst="rect">
            <a:avLst/>
          </a:prstGeom>
          <a:noFill/>
          <a:ln/>
        </p:spPr>
        <p:txBody>
          <a:bodyPr wrap="none" lIns="0" tIns="0" rIns="0" bIns="0" rtlCol="0" anchor="t"/>
          <a:lstStyle/>
          <a:p>
            <a:pPr indent="0" marL="0">
              <a:lnSpc>
                <a:spcPts val="5300"/>
              </a:lnSpc>
              <a:buNone/>
            </a:pPr>
            <a:r>
              <a:rPr lang="en-US" sz="3541" dirty="0">
                <a:solidFill>
                  <a:srgbClr val="5C4E3D"/>
                </a:solidFill>
                <a:latin typeface="Libre Baskerville" pitchFamily="34" charset="0"/>
                <a:ea typeface="Libre Baskerville" pitchFamily="34" charset="-122"/>
                <a:cs typeface="Libre Baskerville" pitchFamily="34" charset="-120"/>
              </a:rPr>
              <a:t>RetrievalWare System</a:t>
            </a:r>
            <a:endParaRPr lang="en-US" sz="3541" dirty="0"/>
          </a:p>
        </p:txBody>
      </p:sp>
      <p:sp>
        <p:nvSpPr>
          <p:cNvPr id="3" name="Text 1"/>
          <p:cNvSpPr/>
          <p:nvPr/>
        </p:nvSpPr>
        <p:spPr>
          <a:xfrm>
            <a:off x="631725" y="1565870"/>
            <a:ext cx="10928548" cy="1154906"/>
          </a:xfrm>
          <a:prstGeom prst="rect">
            <a:avLst/>
          </a:prstGeom>
          <a:noFill/>
          <a:ln/>
        </p:spPr>
        <p:txBody>
          <a:bodyPr wrap="square" lIns="0" tIns="0" rIns="0" bIns="0" rtlCol="0" anchor="t"/>
          <a:lstStyle/>
          <a:p>
            <a:pPr indent="0" marL="0">
              <a:lnSpc>
                <a:spcPts val="2700"/>
              </a:lnSpc>
              <a:buNone/>
            </a:pPr>
            <a:r>
              <a:rPr lang="en-US" sz="1416" dirty="0">
                <a:solidFill>
                  <a:srgbClr val="454240"/>
                </a:solidFill>
                <a:latin typeface="DM Sans" pitchFamily="34" charset="0"/>
                <a:ea typeface="DM Sans" pitchFamily="34" charset="-122"/>
                <a:cs typeface="DM Sans" pitchFamily="34" charset="-120"/>
              </a:rPr>
              <a:t>RetrievalWare first uses indexes (inversion lists) to identify potential relevant items. It then applies coarse grain and fine grain ranking. The coarse grain ranking is based on the presence of query terms within items. In the fine grain ranking, the exact rank of the item is calculated. The coarse grain ranking is a weighted formula that can be adjusted based on completeness, contextual evidence or variety, and semantic distance. </a:t>
            </a:r>
            <a:endParaRPr lang="en-US" sz="1416" dirty="0"/>
          </a:p>
        </p:txBody>
      </p:sp>
      <p:sp>
        <p:nvSpPr>
          <p:cNvPr id="4" name="Text 2"/>
          <p:cNvSpPr/>
          <p:nvPr/>
        </p:nvSpPr>
        <p:spPr>
          <a:xfrm>
            <a:off x="631725" y="2923778"/>
            <a:ext cx="10928548" cy="1154906"/>
          </a:xfrm>
          <a:prstGeom prst="rect">
            <a:avLst/>
          </a:prstGeom>
          <a:noFill/>
          <a:ln/>
        </p:spPr>
        <p:txBody>
          <a:bodyPr wrap="square" lIns="0" tIns="0" rIns="0" bIns="0" rtlCol="0" anchor="t"/>
          <a:lstStyle/>
          <a:p>
            <a:pPr indent="0" marL="0">
              <a:lnSpc>
                <a:spcPts val="2700"/>
              </a:lnSpc>
              <a:buNone/>
            </a:pPr>
            <a:r>
              <a:rPr lang="en-US" sz="1416" dirty="0">
                <a:solidFill>
                  <a:srgbClr val="454240"/>
                </a:solidFill>
                <a:latin typeface="DM Sans" pitchFamily="34" charset="0"/>
                <a:ea typeface="DM Sans" pitchFamily="34" charset="-122"/>
                <a:cs typeface="DM Sans" pitchFamily="34" charset="-120"/>
              </a:rPr>
              <a:t>Completeness is the proportion of the number of query terms (or related terms if a query term is expanded using the RetrievalWare semantic network/thesaurus) found in the item versus the number in the query. It sets an upper limit on the rank value for the item. If weights are assigned to query terms, the weights are factored into the value. Contextual evidence occurs when related words from the semantic network are also in the item. </a:t>
            </a:r>
            <a:endParaRPr lang="en-US" sz="1416" dirty="0"/>
          </a:p>
        </p:txBody>
      </p:sp>
      <p:sp>
        <p:nvSpPr>
          <p:cNvPr id="5" name="Text 3"/>
          <p:cNvSpPr/>
          <p:nvPr/>
        </p:nvSpPr>
        <p:spPr>
          <a:xfrm>
            <a:off x="631725" y="4281685"/>
            <a:ext cx="10928548" cy="866180"/>
          </a:xfrm>
          <a:prstGeom prst="rect">
            <a:avLst/>
          </a:prstGeom>
          <a:noFill/>
          <a:ln/>
        </p:spPr>
        <p:txBody>
          <a:bodyPr wrap="square" lIns="0" tIns="0" rIns="0" bIns="0" rtlCol="0" anchor="t"/>
          <a:lstStyle/>
          <a:p>
            <a:pPr indent="0" marL="0">
              <a:lnSpc>
                <a:spcPts val="2700"/>
              </a:lnSpc>
              <a:buNone/>
            </a:pPr>
            <a:r>
              <a:rPr lang="en-US" sz="1416" dirty="0">
                <a:solidFill>
                  <a:srgbClr val="454240"/>
                </a:solidFill>
                <a:latin typeface="DM Sans" pitchFamily="34" charset="0"/>
                <a:ea typeface="DM Sans" pitchFamily="34" charset="-122"/>
                <a:cs typeface="DM Sans" pitchFamily="34" charset="-120"/>
              </a:rPr>
              <a:t>Thus if the user has indicated that the query term “charge” has the context of “paying for an object” then finding words such as “buy,” “purchase,” “debt” suggests that the term “charge” in the item has the meaning the user desires and that more weight should be placed in ranking the item. Semantic distance evaluates how close the additional words are to the query term. </a:t>
            </a:r>
            <a:endParaRPr lang="en-US" sz="1416" dirty="0"/>
          </a:p>
        </p:txBody>
      </p:sp>
      <p:sp>
        <p:nvSpPr>
          <p:cNvPr id="6" name="Text 4"/>
          <p:cNvSpPr/>
          <p:nvPr/>
        </p:nvSpPr>
        <p:spPr>
          <a:xfrm>
            <a:off x="631725" y="5350867"/>
            <a:ext cx="10928548" cy="866180"/>
          </a:xfrm>
          <a:prstGeom prst="rect">
            <a:avLst/>
          </a:prstGeom>
          <a:noFill/>
          <a:ln/>
        </p:spPr>
        <p:txBody>
          <a:bodyPr wrap="square" lIns="0" tIns="0" rIns="0" bIns="0" rtlCol="0" anchor="t"/>
          <a:lstStyle/>
          <a:p>
            <a:pPr indent="0" marL="0">
              <a:lnSpc>
                <a:spcPts val="2700"/>
              </a:lnSpc>
              <a:buNone/>
            </a:pPr>
            <a:r>
              <a:rPr lang="en-US" sz="1416" dirty="0">
                <a:solidFill>
                  <a:srgbClr val="454240"/>
                </a:solidFill>
                <a:latin typeface="DM Sans" pitchFamily="34" charset="0"/>
                <a:ea typeface="DM Sans" pitchFamily="34" charset="-122"/>
                <a:cs typeface="DM Sans" pitchFamily="34" charset="-120"/>
              </a:rPr>
              <a:t>Synonyms add additional weight; antonyms decrease weight. The coarse grain process provides an initial rank to the item based upon existence of words within the item. Since physical proximity is not considered in coarse grain ranking, the ranking value can be easily calculated.</a:t>
            </a:r>
            <a:endParaRPr lang="en-US" sz="1416"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1491" y="2349202"/>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Fine grain ranking considers the physical location of query terms and related words using factors of proximity in addition to the other three factors in coarse grain evaluation. If the related terms and query terms occur in close proximity (same sentence or paragraph) the item is judged more relevant. A factor is calculated that maximizes at adjacency and decreases as the physical separation increases.</a:t>
            </a:r>
            <a:endParaRPr lang="en-US" sz="1458" dirty="0"/>
          </a:p>
        </p:txBody>
      </p:sp>
      <p:sp>
        <p:nvSpPr>
          <p:cNvPr id="3" name="Text 1"/>
          <p:cNvSpPr/>
          <p:nvPr/>
        </p:nvSpPr>
        <p:spPr>
          <a:xfrm>
            <a:off x="661491" y="3771503"/>
            <a:ext cx="10869017"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Although ranking creates a ranking score, most systems try to use other ways of indicating the rank value to the user as Hit lists are displayed. The scores have a tendency to be misleading and confusing to the user. The differences between the values may be very close or very large.</a:t>
            </a:r>
            <a:endParaRPr lang="en-US" sz="1458" dirty="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descr="preencoded.png" id="77" name="Google Shape;77;p1"/>
          <p:cNvPicPr preferRelativeResize="0"/>
          <p:nvPr/>
        </p:nvPicPr>
        <p:blipFill rotWithShape="1">
          <a:blip r:embed="Rb4395e315b0e43a4">
            <a:alphaModFix/>
          </a:blip>
          <a:srcRect b="0" l="0" r="0" t="0"/>
          <a:stretch/>
        </p:blipFill>
        <p:spPr>
          <a:xfrm>
            <a:off x="657920" y="728365"/>
            <a:ext cx="1912739" cy="1551782"/>
          </a:xfrm>
          <a:prstGeom prst="rect">
            <a:avLst/>
          </a:prstGeom>
          <a:noFill/>
          <a:ln>
            <a:noFill/>
          </a:ln>
        </p:spPr>
      </p:pic>
      <p:sp>
        <p:nvSpPr>
          <p:cNvPr id="78" name="Google Shape;78;p1"/>
          <p:cNvSpPr/>
          <p:nvPr/>
        </p:nvSpPr>
        <p:spPr>
          <a:xfrm>
            <a:off x="3235028" y="704850"/>
            <a:ext cx="6310500" cy="371100"/>
          </a:xfrm>
          <a:prstGeom prst="rect">
            <a:avLst/>
          </a:prstGeom>
          <a:noFill/>
          <a:ln>
            <a:noFill/>
          </a:ln>
        </p:spPr>
        <p:txBody>
          <a:bodyPr anchorCtr="0" anchor="t" bIns="0" lIns="0" spcFirstLastPara="1" rIns="0" wrap="square" tIns="0">
            <a:noAutofit/>
          </a:bodyPr>
          <a:lstStyle/>
          <a:p>
            <a:pPr indent="0" lvl="0" marL="0" marR="0" rtl="0" algn="l">
              <a:lnSpc>
                <a:spcPct val="125032"/>
              </a:lnSpc>
              <a:spcBef>
                <a:spcPts val="0"/>
              </a:spcBef>
              <a:spcAft>
                <a:spcPts val="0"/>
              </a:spcAft>
              <a:buNone/>
            </a:pPr>
            <a:r>
              <a:rPr b="1" i="0" lang="en-US" sz="2333" u="none" cap="none" strike="noStrike">
                <a:solidFill>
                  <a:srgbClr val="7068F4"/>
                </a:solidFill>
                <a:latin typeface="Barlow"/>
                <a:ea typeface="Barlow"/>
                <a:cs typeface="Barlow"/>
                <a:sym typeface="Barlow"/>
              </a:rPr>
              <a:t>JNTUH UNIVERSITY COLLEGE OF ENGINEERING</a:t>
            </a:r>
            <a:endParaRPr b="0" i="0" sz="2333" u="none" cap="none" strike="noStrike">
              <a:solidFill>
                <a:schemeClr val="dk1"/>
              </a:solidFill>
              <a:latin typeface="Trebuchet MS"/>
              <a:ea typeface="Trebuchet MS"/>
              <a:cs typeface="Trebuchet MS"/>
              <a:sym typeface="Trebuchet MS"/>
            </a:endParaRPr>
          </a:p>
        </p:txBody>
      </p:sp>
      <p:sp>
        <p:nvSpPr>
          <p:cNvPr id="79" name="Google Shape;79;p1"/>
          <p:cNvSpPr/>
          <p:nvPr/>
        </p:nvSpPr>
        <p:spPr>
          <a:xfrm>
            <a:off x="3384550" y="1263849"/>
            <a:ext cx="5300100" cy="371100"/>
          </a:xfrm>
          <a:prstGeom prst="rect">
            <a:avLst/>
          </a:prstGeom>
          <a:noFill/>
          <a:ln>
            <a:noFill/>
          </a:ln>
        </p:spPr>
        <p:txBody>
          <a:bodyPr anchorCtr="0" anchor="t" bIns="0" lIns="0" spcFirstLastPara="1" rIns="0" wrap="square" tIns="0">
            <a:noAutofit/>
          </a:bodyPr>
          <a:lstStyle/>
          <a:p>
            <a:pPr indent="0" lvl="0" marL="0" marR="0" rtl="0" algn="r">
              <a:lnSpc>
                <a:spcPct val="125032"/>
              </a:lnSpc>
              <a:spcBef>
                <a:spcPts val="0"/>
              </a:spcBef>
              <a:spcAft>
                <a:spcPts val="0"/>
              </a:spcAft>
              <a:buNone/>
            </a:pPr>
            <a:r>
              <a:rPr b="1" i="0" lang="en-US" sz="2333" u="none" cap="none" strike="noStrike">
                <a:solidFill>
                  <a:srgbClr val="7068F4"/>
                </a:solidFill>
                <a:latin typeface="Barlow"/>
                <a:ea typeface="Barlow"/>
                <a:cs typeface="Barlow"/>
                <a:sym typeface="Barlow"/>
              </a:rPr>
              <a:t> SCIENCE AND TECHNOLOGY HYDERBAD </a:t>
            </a:r>
            <a:endParaRPr b="0" i="0" sz="2333" u="none" cap="none" strike="noStrike">
              <a:solidFill>
                <a:schemeClr val="dk1"/>
              </a:solidFill>
              <a:latin typeface="Trebuchet MS"/>
              <a:ea typeface="Trebuchet MS"/>
              <a:cs typeface="Trebuchet MS"/>
              <a:sym typeface="Trebuchet MS"/>
            </a:endParaRPr>
          </a:p>
        </p:txBody>
      </p:sp>
      <p:sp>
        <p:nvSpPr>
          <p:cNvPr id="80" name="Google Shape;80;p1"/>
          <p:cNvSpPr/>
          <p:nvPr/>
        </p:nvSpPr>
        <p:spPr>
          <a:xfrm>
            <a:off x="3384550" y="1822847"/>
            <a:ext cx="6310500" cy="309300"/>
          </a:xfrm>
          <a:prstGeom prst="rect">
            <a:avLst/>
          </a:prstGeom>
          <a:noFill/>
          <a:ln>
            <a:noFill/>
          </a:ln>
        </p:spPr>
        <p:txBody>
          <a:bodyPr anchorCtr="0" anchor="t" bIns="0" lIns="0" spcFirstLastPara="1" rIns="0" wrap="square" tIns="0">
            <a:noAutofit/>
          </a:bodyPr>
          <a:lstStyle/>
          <a:p>
            <a:pPr indent="0" lvl="0" marL="0" marR="0" rtl="0" algn="l">
              <a:lnSpc>
                <a:spcPct val="126082"/>
              </a:lnSpc>
              <a:spcBef>
                <a:spcPts val="0"/>
              </a:spcBef>
              <a:spcAft>
                <a:spcPts val="0"/>
              </a:spcAft>
              <a:buNone/>
            </a:pPr>
            <a:r>
              <a:rPr b="1" i="0" lang="en-US" sz="1917" u="none" cap="none" strike="noStrike">
                <a:solidFill>
                  <a:srgbClr val="4D4D4D"/>
                </a:solidFill>
                <a:latin typeface="Barlow"/>
                <a:ea typeface="Barlow"/>
                <a:cs typeface="Barlow"/>
                <a:sym typeface="Barlow"/>
              </a:rPr>
              <a:t>DEPARTMENT OF COMPUTER SCIENCE AND ENGINEERING.</a:t>
            </a:r>
            <a:endParaRPr b="0" i="0" sz="1917" u="none" cap="none" strike="noStrike">
              <a:solidFill>
                <a:schemeClr val="dk1"/>
              </a:solidFill>
              <a:latin typeface="Trebuchet MS"/>
              <a:ea typeface="Trebuchet MS"/>
              <a:cs typeface="Trebuchet MS"/>
              <a:sym typeface="Trebuchet MS"/>
            </a:endParaRPr>
          </a:p>
        </p:txBody>
      </p:sp>
      <p:sp>
        <p:nvSpPr>
          <p:cNvPr id="81" name="Google Shape;81;p1"/>
          <p:cNvSpPr/>
          <p:nvPr/>
        </p:nvSpPr>
        <p:spPr>
          <a:xfrm>
            <a:off x="657920" y="2773462"/>
            <a:ext cx="9896100" cy="1236600"/>
          </a:xfrm>
          <a:prstGeom prst="rect">
            <a:avLst/>
          </a:prstGeom>
          <a:noFill/>
          <a:ln>
            <a:noFill/>
          </a:ln>
        </p:spPr>
        <p:txBody>
          <a:bodyPr anchorCtr="0" anchor="t" bIns="0" lIns="0" spcFirstLastPara="1" rIns="0" wrap="square" tIns="0">
            <a:noAutofit/>
          </a:bodyPr>
          <a:lstStyle/>
          <a:p>
            <a:pPr indent="0" lvl="0" marL="0" marR="0" rtl="0" algn="ctr">
              <a:lnSpc>
                <a:spcPct val="124722"/>
              </a:lnSpc>
              <a:spcBef>
                <a:spcPts val="0"/>
              </a:spcBef>
              <a:spcAft>
                <a:spcPts val="0"/>
              </a:spcAft>
              <a:buNone/>
            </a:pPr>
            <a:r>
              <a:rPr b="1" i="0" lang="en-US" sz="3875" u="none" cap="none" strike="noStrike">
                <a:solidFill>
                  <a:srgbClr val="7068F4"/>
                </a:solidFill>
                <a:latin typeface="Barlow"/>
                <a:ea typeface="Barlow"/>
                <a:cs typeface="Barlow"/>
                <a:sym typeface="Barlow"/>
              </a:rPr>
              <a:t>Information Retrieval Systems : </a:t>
            </a:r>
            <a:endParaRPr/>
          </a:p>
          <a:p>
            <a:pPr indent="0" lvl="0" marL="0" marR="0" rtl="0" algn="ctr">
              <a:lnSpc>
                <a:spcPct val="124722"/>
              </a:lnSpc>
              <a:spcBef>
                <a:spcPts val="0"/>
              </a:spcBef>
              <a:spcAft>
                <a:spcPts val="0"/>
              </a:spcAft>
              <a:buNone/>
            </a:pPr>
            <a:r>
              <a:rPr b="1" i="0" lang="en-US" sz="3875" u="none" cap="none" strike="noStrike">
                <a:solidFill>
                  <a:srgbClr val="7068F4"/>
                </a:solidFill>
                <a:latin typeface="Barlow"/>
                <a:ea typeface="Barlow"/>
                <a:cs typeface="Barlow"/>
                <a:sym typeface="Barlow"/>
              </a:rPr>
              <a:t>Relevance Feedback - Uni</a:t>
            </a:r>
            <a:r>
              <a:rPr b="1" lang="en-US" sz="3875">
                <a:solidFill>
                  <a:srgbClr val="7068F4"/>
                </a:solidFill>
                <a:latin typeface="Barlow"/>
                <a:ea typeface="Barlow"/>
                <a:cs typeface="Barlow"/>
                <a:sym typeface="Barlow"/>
              </a:rPr>
              <a:t>t 4</a:t>
            </a:r>
            <a:endParaRPr b="0" i="0" sz="3875" u="none" cap="none" strike="noStrike">
              <a:solidFill>
                <a:schemeClr val="dk1"/>
              </a:solidFill>
              <a:latin typeface="Trebuchet MS"/>
              <a:ea typeface="Trebuchet MS"/>
              <a:cs typeface="Trebuchet MS"/>
              <a:sym typeface="Trebuchet MS"/>
            </a:endParaRPr>
          </a:p>
        </p:txBody>
      </p:sp>
      <p:sp>
        <p:nvSpPr>
          <p:cNvPr id="82" name="Google Shape;82;p1"/>
          <p:cNvSpPr/>
          <p:nvPr/>
        </p:nvSpPr>
        <p:spPr>
          <a:xfrm>
            <a:off x="657919" y="4457505"/>
            <a:ext cx="32820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t/>
            </a:r>
            <a:endParaRPr b="0" i="0" sz="1458" u="none" cap="none" strike="noStrike">
              <a:solidFill>
                <a:schemeClr val="dk1"/>
              </a:solidFill>
              <a:latin typeface="Trebuchet MS"/>
              <a:ea typeface="Trebuchet MS"/>
              <a:cs typeface="Trebuchet MS"/>
              <a:sym typeface="Trebuchet MS"/>
            </a:endParaRPr>
          </a:p>
        </p:txBody>
      </p:sp>
      <p:sp>
        <p:nvSpPr>
          <p:cNvPr id="83" name="Google Shape;83;p1"/>
          <p:cNvSpPr/>
          <p:nvPr/>
        </p:nvSpPr>
        <p:spPr>
          <a:xfrm>
            <a:off x="657919" y="4931172"/>
            <a:ext cx="32820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t/>
            </a:r>
            <a:endParaRPr b="0" i="0" sz="1458" u="none" cap="none" strike="noStrike">
              <a:solidFill>
                <a:schemeClr val="dk1"/>
              </a:solidFill>
              <a:latin typeface="Trebuchet MS"/>
              <a:ea typeface="Trebuchet MS"/>
              <a:cs typeface="Trebuchet MS"/>
              <a:sym typeface="Trebuchet MS"/>
            </a:endParaRPr>
          </a:p>
        </p:txBody>
      </p:sp>
      <p:sp>
        <p:nvSpPr>
          <p:cNvPr id="84" name="Google Shape;84;p1"/>
          <p:cNvSpPr/>
          <p:nvPr/>
        </p:nvSpPr>
        <p:spPr>
          <a:xfrm>
            <a:off x="657919" y="5401171"/>
            <a:ext cx="32820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0" i="0" lang="en-US" sz="1458" u="none" cap="none" strike="noStrike">
                <a:solidFill>
                  <a:srgbClr val="272525"/>
                </a:solidFill>
                <a:latin typeface="Montserrat"/>
                <a:ea typeface="Montserrat"/>
                <a:cs typeface="Montserrat"/>
                <a:sym typeface="Montserrat"/>
              </a:rPr>
              <a:t>  </a:t>
            </a:r>
            <a:endParaRPr b="0" i="0" sz="1458" u="none" cap="none" strike="noStrike">
              <a:solidFill>
                <a:schemeClr val="dk1"/>
              </a:solidFill>
              <a:latin typeface="Trebuchet MS"/>
              <a:ea typeface="Trebuchet MS"/>
              <a:cs typeface="Trebuchet MS"/>
              <a:sym typeface="Trebuchet MS"/>
            </a:endParaRPr>
          </a:p>
        </p:txBody>
      </p:sp>
      <p:sp>
        <p:nvSpPr>
          <p:cNvPr id="85" name="Google Shape;85;p1"/>
          <p:cNvSpPr/>
          <p:nvPr/>
        </p:nvSpPr>
        <p:spPr>
          <a:xfrm>
            <a:off x="4404718" y="4461172"/>
            <a:ext cx="34089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1" i="0" lang="en-US" sz="1458" u="none" cap="none" strike="noStrike">
                <a:solidFill>
                  <a:srgbClr val="272525"/>
                </a:solidFill>
                <a:latin typeface="Montserrat"/>
                <a:ea typeface="Montserrat"/>
                <a:cs typeface="Montserrat"/>
                <a:sym typeface="Montserrat"/>
              </a:rPr>
              <a:t>Faculty:</a:t>
            </a:r>
            <a:endParaRPr b="0" i="0" sz="1458" u="none" cap="none" strike="noStrike">
              <a:solidFill>
                <a:schemeClr val="dk1"/>
              </a:solidFill>
              <a:latin typeface="Trebuchet MS"/>
              <a:ea typeface="Trebuchet MS"/>
              <a:cs typeface="Trebuchet MS"/>
              <a:sym typeface="Trebuchet MS"/>
            </a:endParaRPr>
          </a:p>
        </p:txBody>
      </p:sp>
      <p:sp>
        <p:nvSpPr>
          <p:cNvPr id="86" name="Google Shape;86;p1"/>
          <p:cNvSpPr/>
          <p:nvPr/>
        </p:nvSpPr>
        <p:spPr>
          <a:xfrm>
            <a:off x="4404718" y="4931172"/>
            <a:ext cx="3408900" cy="300900"/>
          </a:xfrm>
          <a:prstGeom prst="rect">
            <a:avLst/>
          </a:prstGeom>
          <a:noFill/>
          <a:ln>
            <a:noFill/>
          </a:ln>
        </p:spPr>
        <p:txBody>
          <a:bodyPr anchorCtr="0" anchor="t" bIns="0" lIns="0" spcFirstLastPara="1" rIns="0" wrap="square" tIns="0">
            <a:noAutofit/>
          </a:bodyPr>
          <a:lstStyle/>
          <a:p>
            <a:pPr indent="0" lvl="0" marL="0" marR="0" rtl="0" algn="l">
              <a:lnSpc>
                <a:spcPct val="129611"/>
              </a:lnSpc>
              <a:spcBef>
                <a:spcPts val="0"/>
              </a:spcBef>
              <a:spcAft>
                <a:spcPts val="0"/>
              </a:spcAft>
              <a:buNone/>
            </a:pPr>
            <a:r>
              <a:rPr b="0" i="0" lang="en-US" sz="1800" u="none" cap="none" strike="noStrike">
                <a:solidFill>
                  <a:schemeClr val="dk1"/>
                </a:solidFill>
                <a:latin typeface="Trebuchet MS"/>
                <a:ea typeface="Trebuchet MS"/>
                <a:cs typeface="Trebuchet MS"/>
                <a:sym typeface="Trebuchet MS"/>
              </a:rPr>
              <a:t>Ms. Bharani Priya V</a:t>
            </a:r>
            <a:endParaRPr/>
          </a:p>
        </p:txBody>
      </p:sp>
      <p:sp>
        <p:nvSpPr>
          <p:cNvPr id="87" name="Google Shape;87;p1"/>
          <p:cNvSpPr/>
          <p:nvPr/>
        </p:nvSpPr>
        <p:spPr>
          <a:xfrm>
            <a:off x="4404718" y="5401171"/>
            <a:ext cx="34089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0" i="0" lang="en-US" sz="1458" u="none" cap="none" strike="noStrike">
                <a:solidFill>
                  <a:srgbClr val="272525"/>
                </a:solidFill>
                <a:latin typeface="Montserrat"/>
                <a:ea typeface="Montserrat"/>
                <a:cs typeface="Montserrat"/>
                <a:sym typeface="Montserrat"/>
              </a:rPr>
              <a:t>Assistant Professor(C)</a:t>
            </a:r>
            <a:endParaRPr b="0" i="0" sz="1458" u="none" cap="none" strike="noStrike">
              <a:solidFill>
                <a:schemeClr val="dk1"/>
              </a:solidFill>
              <a:latin typeface="Trebuchet MS"/>
              <a:ea typeface="Trebuchet MS"/>
              <a:cs typeface="Trebuchet MS"/>
              <a:sym typeface="Trebuchet MS"/>
            </a:endParaRPr>
          </a:p>
        </p:txBody>
      </p:sp>
      <p:sp>
        <p:nvSpPr>
          <p:cNvPr id="88" name="Google Shape;88;p1"/>
          <p:cNvSpPr/>
          <p:nvPr/>
        </p:nvSpPr>
        <p:spPr>
          <a:xfrm>
            <a:off x="8278416" y="4461172"/>
            <a:ext cx="32682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1" i="0" lang="en-US" sz="1458" u="none" cap="none" strike="noStrike">
                <a:solidFill>
                  <a:srgbClr val="272525"/>
                </a:solidFill>
                <a:latin typeface="Montserrat"/>
                <a:ea typeface="Montserrat"/>
                <a:cs typeface="Montserrat"/>
                <a:sym typeface="Montserrat"/>
              </a:rPr>
              <a:t>Team members:</a:t>
            </a:r>
            <a:endParaRPr b="0" i="0" sz="1458" u="none" cap="none" strike="noStrike">
              <a:solidFill>
                <a:schemeClr val="dk1"/>
              </a:solidFill>
              <a:latin typeface="Trebuchet MS"/>
              <a:ea typeface="Trebuchet MS"/>
              <a:cs typeface="Trebuchet MS"/>
              <a:sym typeface="Trebuchet MS"/>
            </a:endParaRPr>
          </a:p>
        </p:txBody>
      </p:sp>
      <p:sp>
        <p:nvSpPr>
          <p:cNvPr id="89" name="Google Shape;89;p1"/>
          <p:cNvSpPr/>
          <p:nvPr/>
        </p:nvSpPr>
        <p:spPr>
          <a:xfrm>
            <a:off x="8278416" y="4931172"/>
            <a:ext cx="32682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0" i="0" lang="en-US" sz="1458" u="none" cap="none" strike="noStrike">
                <a:solidFill>
                  <a:srgbClr val="272525"/>
                </a:solidFill>
                <a:latin typeface="Montserrat"/>
                <a:ea typeface="Montserrat"/>
                <a:cs typeface="Montserrat"/>
                <a:sym typeface="Montserrat"/>
              </a:rPr>
              <a:t>A.Manideep (21011P0503)</a:t>
            </a:r>
            <a:endParaRPr b="0" i="0" sz="1458" u="none" cap="none" strike="noStrike">
              <a:solidFill>
                <a:schemeClr val="dk1"/>
              </a:solidFill>
              <a:latin typeface="Trebuchet MS"/>
              <a:ea typeface="Trebuchet MS"/>
              <a:cs typeface="Trebuchet MS"/>
              <a:sym typeface="Trebuchet MS"/>
            </a:endParaRPr>
          </a:p>
        </p:txBody>
      </p:sp>
      <p:sp>
        <p:nvSpPr>
          <p:cNvPr id="90" name="Google Shape;90;p1"/>
          <p:cNvSpPr/>
          <p:nvPr/>
        </p:nvSpPr>
        <p:spPr>
          <a:xfrm>
            <a:off x="8278416" y="5401171"/>
            <a:ext cx="32682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rPr b="0" i="0" lang="en-US" sz="1458" u="none" cap="none" strike="noStrike">
                <a:solidFill>
                  <a:srgbClr val="272525"/>
                </a:solidFill>
                <a:latin typeface="Montserrat"/>
                <a:ea typeface="Montserrat"/>
                <a:cs typeface="Montserrat"/>
                <a:sym typeface="Montserrat"/>
              </a:rPr>
              <a:t>Galib Amin (21011P0532)</a:t>
            </a:r>
            <a:endParaRPr b="0" i="0" sz="1458" u="none" cap="none" strike="noStrike">
              <a:solidFill>
                <a:schemeClr val="dk1"/>
              </a:solidFill>
              <a:latin typeface="Trebuchet MS"/>
              <a:ea typeface="Trebuchet MS"/>
              <a:cs typeface="Trebuchet MS"/>
              <a:sym typeface="Trebuchet MS"/>
            </a:endParaRPr>
          </a:p>
        </p:txBody>
      </p:sp>
      <p:sp>
        <p:nvSpPr>
          <p:cNvPr id="91" name="Google Shape;91;p1"/>
          <p:cNvSpPr/>
          <p:nvPr/>
        </p:nvSpPr>
        <p:spPr>
          <a:xfrm>
            <a:off x="8278416" y="5871170"/>
            <a:ext cx="3268200" cy="300900"/>
          </a:xfrm>
          <a:prstGeom prst="rect">
            <a:avLst/>
          </a:prstGeom>
          <a:noFill/>
          <a:ln>
            <a:noFill/>
          </a:ln>
        </p:spPr>
        <p:txBody>
          <a:bodyPr anchorCtr="0" anchor="t" bIns="0" lIns="0" spcFirstLastPara="1" rIns="0" wrap="square" tIns="0">
            <a:noAutofit/>
          </a:bodyPr>
          <a:lstStyle/>
          <a:p>
            <a:pPr indent="0" lvl="0" marL="0" marR="0" rtl="0" algn="l">
              <a:lnSpc>
                <a:spcPct val="160013"/>
              </a:lnSpc>
              <a:spcBef>
                <a:spcPts val="0"/>
              </a:spcBef>
              <a:spcAft>
                <a:spcPts val="0"/>
              </a:spcAft>
              <a:buNone/>
            </a:pPr>
            <a:r>
              <a:t/>
            </a:r>
            <a:endParaRPr b="0" i="0" sz="1458" u="none" cap="none" strike="noStrike">
              <a:solidFill>
                <a:schemeClr val="dk1"/>
              </a:solidFill>
              <a:latin typeface="Trebuchet MS"/>
              <a:ea typeface="Trebuchet MS"/>
              <a:cs typeface="Trebuchet MS"/>
              <a:sym typeface="Trebuchet MS"/>
            </a:endParaRPr>
          </a:p>
        </p:txBody>
      </p:sp>
      <p:sp>
        <p:nvSpPr>
          <p:cNvPr id="92" name="Google Shape;92;p1"/>
          <p:cNvSpPr/>
          <p:nvPr/>
        </p:nvSpPr>
        <p:spPr>
          <a:xfrm>
            <a:off x="10370207" y="6430351"/>
            <a:ext cx="1821900" cy="390300"/>
          </a:xfrm>
          <a:prstGeom prst="rect">
            <a:avLst/>
          </a:prstGeom>
          <a:solidFill>
            <a:srgbClr val="EEEFF5"/>
          </a:solidFill>
          <a:ln cap="rnd" cmpd="sng" w="19050">
            <a:solidFill>
              <a:srgbClr val="EEEF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43EC-B9FB-50A1-DEA3-DAC563F140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29D9B0-4533-C8D7-FBA0-0664585CCDF0}"/>
              </a:ext>
            </a:extLst>
          </p:cNvPr>
          <p:cNvSpPr>
            <a:spLocks noGrp="1"/>
          </p:cNvSpPr>
          <p:nvPr>
            <p:ph idx="1"/>
          </p:nvPr>
        </p:nvSpPr>
        <p:spPr/>
        <p:txBody>
          <a:bodyPr/>
          <a:lstStyle/>
          <a:p>
            <a:r>
              <a:rPr lang="en-US" dirty="0"/>
              <a:t>The search statement is the user’s attempt to specify the conditions needed to subset logically the total item space to that cluster of items that contains the information needed by the user.</a:t>
            </a:r>
          </a:p>
          <a:p>
            <a:r>
              <a:rPr lang="en-US" dirty="0"/>
              <a:t>The next level of binding comes when the search statement is parsed for use by a specific search system.</a:t>
            </a:r>
          </a:p>
          <a:p>
            <a:r>
              <a:rPr lang="en-US" dirty="0"/>
              <a:t>The search system translates the query to its own metalanguage. This process is similar to the indexing of item.</a:t>
            </a:r>
          </a:p>
          <a:p>
            <a:endParaRPr lang="en-IN" dirty="0"/>
          </a:p>
        </p:txBody>
      </p:sp>
    </p:spTree>
    <p:extLst>
      <p:ext uri="{BB962C8B-B14F-4D97-AF65-F5344CB8AC3E}">
        <p14:creationId xmlns:p14="http://schemas.microsoft.com/office/powerpoint/2010/main" val="1227280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7266" y="573989"/>
            <a:ext cx="4001135" cy="574675"/>
          </a:xfrm>
          <a:prstGeom prst="rect">
            <a:avLst/>
          </a:prstGeom>
        </p:spPr>
        <p:txBody>
          <a:bodyPr vert="horz" wrap="square" lIns="0" tIns="12700" rIns="0" bIns="0" rtlCol="0">
            <a:spAutoFit/>
          </a:bodyPr>
          <a:lstStyle/>
          <a:p>
            <a:pPr marL="12700">
              <a:lnSpc>
                <a:spcPct val="100000"/>
              </a:lnSpc>
              <a:spcBef>
                <a:spcPts val="100"/>
              </a:spcBef>
            </a:pPr>
            <a:r>
              <a:rPr sz="3600" spc="-5" dirty="0"/>
              <a:t>Relevance</a:t>
            </a:r>
            <a:r>
              <a:rPr sz="3600" spc="-50" dirty="0"/>
              <a:t> </a:t>
            </a:r>
            <a:r>
              <a:rPr sz="3600" dirty="0"/>
              <a:t>Feedback</a:t>
            </a:r>
            <a:endParaRPr sz="3600"/>
          </a:p>
        </p:txBody>
      </p:sp>
      <p:sp>
        <p:nvSpPr>
          <p:cNvPr id="3" name="object 3"/>
          <p:cNvSpPr txBox="1"/>
          <p:nvPr/>
        </p:nvSpPr>
        <p:spPr>
          <a:xfrm>
            <a:off x="1079703" y="1848104"/>
            <a:ext cx="9419590" cy="3795911"/>
          </a:xfrm>
          <a:prstGeom prst="rect">
            <a:avLst/>
          </a:prstGeom>
        </p:spPr>
        <p:txBody>
          <a:bodyPr vert="horz" wrap="square" lIns="0" tIns="12700" rIns="0" bIns="0" rtlCol="0">
            <a:spAutoFit/>
          </a:bodyPr>
          <a:lstStyle/>
          <a:p>
            <a:pPr marL="299085" marR="97790" indent="-287020">
              <a:lnSpc>
                <a:spcPct val="150000"/>
              </a:lnSpc>
              <a:spcBef>
                <a:spcPts val="100"/>
              </a:spcBef>
              <a:buFont typeface="Arial MT"/>
              <a:buChar char="•"/>
              <a:tabLst>
                <a:tab pos="299085" algn="l"/>
                <a:tab pos="299720" algn="l"/>
              </a:tabLst>
            </a:pPr>
            <a:r>
              <a:rPr sz="2000" dirty="0">
                <a:solidFill>
                  <a:srgbClr val="0D0D0D"/>
                </a:solidFill>
                <a:latin typeface="Times New Roman"/>
                <a:cs typeface="Times New Roman"/>
              </a:rPr>
              <a:t>Relevance feedback </a:t>
            </a:r>
            <a:r>
              <a:rPr sz="2000" spc="-5" dirty="0">
                <a:solidFill>
                  <a:srgbClr val="0D0D0D"/>
                </a:solidFill>
                <a:latin typeface="Times New Roman"/>
                <a:cs typeface="Times New Roman"/>
              </a:rPr>
              <a:t>is </a:t>
            </a:r>
            <a:r>
              <a:rPr sz="2000" dirty="0">
                <a:solidFill>
                  <a:srgbClr val="0D0D0D"/>
                </a:solidFill>
                <a:latin typeface="Times New Roman"/>
                <a:cs typeface="Times New Roman"/>
              </a:rPr>
              <a:t>a feature of </a:t>
            </a:r>
            <a:r>
              <a:rPr sz="2000" spc="-5" dirty="0">
                <a:solidFill>
                  <a:srgbClr val="0D0D0D"/>
                </a:solidFill>
                <a:latin typeface="Times New Roman"/>
                <a:cs typeface="Times New Roman"/>
              </a:rPr>
              <a:t>information </a:t>
            </a:r>
            <a:r>
              <a:rPr sz="2000" dirty="0">
                <a:solidFill>
                  <a:srgbClr val="0D0D0D"/>
                </a:solidFill>
                <a:latin typeface="Times New Roman"/>
                <a:cs typeface="Times New Roman"/>
              </a:rPr>
              <a:t>retrieval systems that improves the </a:t>
            </a:r>
            <a:r>
              <a:rPr sz="2000" spc="-5" dirty="0">
                <a:solidFill>
                  <a:srgbClr val="0D0D0D"/>
                </a:solidFill>
                <a:latin typeface="Times New Roman"/>
                <a:cs typeface="Times New Roman"/>
              </a:rPr>
              <a:t>effectiveness </a:t>
            </a:r>
            <a:r>
              <a:rPr sz="2000" dirty="0">
                <a:solidFill>
                  <a:srgbClr val="0D0D0D"/>
                </a:solidFill>
                <a:latin typeface="Times New Roman"/>
                <a:cs typeface="Times New Roman"/>
              </a:rPr>
              <a:t>of </a:t>
            </a:r>
            <a:r>
              <a:rPr sz="2000" spc="-434" dirty="0">
                <a:solidFill>
                  <a:srgbClr val="0D0D0D"/>
                </a:solidFill>
                <a:latin typeface="Times New Roman"/>
                <a:cs typeface="Times New Roman"/>
              </a:rPr>
              <a:t> </a:t>
            </a:r>
            <a:r>
              <a:rPr sz="2000" spc="-5" dirty="0">
                <a:solidFill>
                  <a:srgbClr val="0D0D0D"/>
                </a:solidFill>
                <a:latin typeface="Times New Roman"/>
                <a:cs typeface="Times New Roman"/>
              </a:rPr>
              <a:t>search</a:t>
            </a:r>
            <a:r>
              <a:rPr sz="2000" spc="-10" dirty="0">
                <a:solidFill>
                  <a:srgbClr val="0D0D0D"/>
                </a:solidFill>
                <a:latin typeface="Times New Roman"/>
                <a:cs typeface="Times New Roman"/>
              </a:rPr>
              <a:t> </a:t>
            </a:r>
            <a:r>
              <a:rPr sz="2000" dirty="0">
                <a:solidFill>
                  <a:srgbClr val="0D0D0D"/>
                </a:solidFill>
                <a:latin typeface="Times New Roman"/>
                <a:cs typeface="Times New Roman"/>
              </a:rPr>
              <a:t>queries.</a:t>
            </a:r>
            <a:endParaRPr sz="2000" dirty="0">
              <a:latin typeface="Times New Roman"/>
              <a:cs typeface="Times New Roman"/>
            </a:endParaRPr>
          </a:p>
          <a:p>
            <a:pPr marL="299085" indent="-287020">
              <a:lnSpc>
                <a:spcPct val="100000"/>
              </a:lnSpc>
              <a:spcBef>
                <a:spcPts val="1080"/>
              </a:spcBef>
              <a:buFont typeface="Arial MT"/>
              <a:buChar char="•"/>
              <a:tabLst>
                <a:tab pos="299085" algn="l"/>
                <a:tab pos="299720" algn="l"/>
              </a:tabLst>
            </a:pPr>
            <a:r>
              <a:rPr sz="2000" dirty="0">
                <a:latin typeface="Times New Roman"/>
                <a:cs typeface="Times New Roman"/>
              </a:rPr>
              <a:t>It is</a:t>
            </a:r>
            <a:r>
              <a:rPr sz="2000" spc="-5" dirty="0">
                <a:latin typeface="Times New Roman"/>
                <a:cs typeface="Times New Roman"/>
              </a:rPr>
              <a:t> </a:t>
            </a:r>
            <a:r>
              <a:rPr sz="2000" dirty="0">
                <a:latin typeface="Times New Roman"/>
                <a:cs typeface="Times New Roman"/>
              </a:rPr>
              <a:t>a mechanism</a:t>
            </a:r>
            <a:r>
              <a:rPr sz="2000" spc="-15" dirty="0">
                <a:latin typeface="Times New Roman"/>
                <a:cs typeface="Times New Roman"/>
              </a:rPr>
              <a:t> </a:t>
            </a: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allows</a:t>
            </a:r>
            <a:r>
              <a:rPr sz="2000" spc="-20" dirty="0">
                <a:latin typeface="Times New Roman"/>
                <a:cs typeface="Times New Roman"/>
              </a:rPr>
              <a:t> </a:t>
            </a:r>
            <a:r>
              <a:rPr sz="2000" spc="-5" dirty="0">
                <a:latin typeface="Times New Roman"/>
                <a:cs typeface="Times New Roman"/>
              </a:rPr>
              <a:t>users</a:t>
            </a:r>
            <a:r>
              <a:rPr sz="2000" dirty="0">
                <a:latin typeface="Times New Roman"/>
                <a:cs typeface="Times New Roman"/>
              </a:rPr>
              <a:t> to</a:t>
            </a:r>
            <a:r>
              <a:rPr sz="2000" spc="-5" dirty="0">
                <a:latin typeface="Times New Roman"/>
                <a:cs typeface="Times New Roman"/>
              </a:rPr>
              <a:t> </a:t>
            </a:r>
            <a:r>
              <a:rPr sz="2000" dirty="0">
                <a:latin typeface="Times New Roman"/>
                <a:cs typeface="Times New Roman"/>
              </a:rPr>
              <a:t>provide feedback</a:t>
            </a:r>
            <a:r>
              <a:rPr sz="2000" spc="-20" dirty="0">
                <a:latin typeface="Times New Roman"/>
                <a:cs typeface="Times New Roman"/>
              </a:rPr>
              <a:t> </a:t>
            </a:r>
            <a:r>
              <a:rPr sz="2000" dirty="0">
                <a:latin typeface="Times New Roman"/>
                <a:cs typeface="Times New Roman"/>
              </a:rPr>
              <a:t>on the relevance</a:t>
            </a:r>
            <a:r>
              <a:rPr sz="2000" spc="-25" dirty="0">
                <a:latin typeface="Times New Roman"/>
                <a:cs typeface="Times New Roman"/>
              </a:rPr>
              <a:t> </a:t>
            </a:r>
            <a:r>
              <a:rPr sz="2000" dirty="0">
                <a:latin typeface="Times New Roman"/>
                <a:cs typeface="Times New Roman"/>
              </a:rPr>
              <a:t>of returned</a:t>
            </a:r>
            <a:r>
              <a:rPr sz="2000" spc="-15" dirty="0">
                <a:latin typeface="Times New Roman"/>
                <a:cs typeface="Times New Roman"/>
              </a:rPr>
              <a:t> </a:t>
            </a:r>
            <a:r>
              <a:rPr sz="2000" dirty="0">
                <a:latin typeface="Times New Roman"/>
                <a:cs typeface="Times New Roman"/>
              </a:rPr>
              <a:t>results</a:t>
            </a:r>
            <a:r>
              <a:rPr sz="2000" spc="-10"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dirty="0">
                <a:latin typeface="Times New Roman"/>
                <a:cs typeface="Times New Roman"/>
              </a:rPr>
              <a:t>their</a:t>
            </a:r>
          </a:p>
          <a:p>
            <a:pPr marL="299085">
              <a:lnSpc>
                <a:spcPct val="100000"/>
              </a:lnSpc>
              <a:spcBef>
                <a:spcPts val="1080"/>
              </a:spcBef>
            </a:pPr>
            <a:r>
              <a:rPr sz="2000" spc="-5" dirty="0">
                <a:latin typeface="Times New Roman"/>
                <a:cs typeface="Times New Roman"/>
              </a:rPr>
              <a:t>search</a:t>
            </a:r>
            <a:r>
              <a:rPr sz="2000" spc="-35" dirty="0">
                <a:latin typeface="Times New Roman"/>
                <a:cs typeface="Times New Roman"/>
              </a:rPr>
              <a:t> </a:t>
            </a:r>
            <a:r>
              <a:rPr sz="2000" spc="-15" dirty="0">
                <a:latin typeface="Times New Roman"/>
                <a:cs typeface="Times New Roman"/>
              </a:rPr>
              <a:t>query.</a:t>
            </a:r>
            <a:endParaRPr sz="2000" dirty="0">
              <a:latin typeface="Times New Roman"/>
              <a:cs typeface="Times New Roman"/>
            </a:endParaRPr>
          </a:p>
          <a:p>
            <a:pPr marL="299085" indent="-287020">
              <a:lnSpc>
                <a:spcPct val="100000"/>
              </a:lnSpc>
              <a:spcBef>
                <a:spcPts val="1080"/>
              </a:spcBef>
              <a:buFont typeface="Arial MT"/>
              <a:buChar char="•"/>
              <a:tabLst>
                <a:tab pos="299085" algn="l"/>
                <a:tab pos="299720" algn="l"/>
              </a:tabLst>
            </a:pPr>
            <a:r>
              <a:rPr sz="2000" dirty="0">
                <a:latin typeface="Times New Roman"/>
                <a:cs typeface="Times New Roman"/>
              </a:rPr>
              <a:t>This</a:t>
            </a:r>
            <a:r>
              <a:rPr sz="2000" spc="-20" dirty="0">
                <a:latin typeface="Times New Roman"/>
                <a:cs typeface="Times New Roman"/>
              </a:rPr>
              <a:t> </a:t>
            </a:r>
            <a:r>
              <a:rPr sz="2000" dirty="0">
                <a:latin typeface="Times New Roman"/>
                <a:cs typeface="Times New Roman"/>
              </a:rPr>
              <a:t>feedback</a:t>
            </a:r>
            <a:r>
              <a:rPr sz="2000" spc="-20" dirty="0">
                <a:latin typeface="Times New Roman"/>
                <a:cs typeface="Times New Roman"/>
              </a:rPr>
              <a:t> </a:t>
            </a:r>
            <a:r>
              <a:rPr sz="2000" spc="-5" dirty="0">
                <a:latin typeface="Times New Roman"/>
                <a:cs typeface="Times New Roman"/>
              </a:rPr>
              <a:t>is</a:t>
            </a:r>
            <a:r>
              <a:rPr sz="2000" dirty="0">
                <a:latin typeface="Times New Roman"/>
                <a:cs typeface="Times New Roman"/>
              </a:rPr>
              <a:t> then</a:t>
            </a:r>
            <a:r>
              <a:rPr sz="2000" spc="10" dirty="0">
                <a:latin typeface="Times New Roman"/>
                <a:cs typeface="Times New Roman"/>
              </a:rPr>
              <a:t> </a:t>
            </a:r>
            <a:r>
              <a:rPr sz="2000" dirty="0">
                <a:latin typeface="Times New Roman"/>
                <a:cs typeface="Times New Roman"/>
              </a:rPr>
              <a:t>used</a:t>
            </a:r>
            <a:r>
              <a:rPr sz="2000" spc="-10" dirty="0">
                <a:latin typeface="Times New Roman"/>
                <a:cs typeface="Times New Roman"/>
              </a:rPr>
              <a:t> </a:t>
            </a:r>
            <a:r>
              <a:rPr sz="2000" dirty="0">
                <a:latin typeface="Times New Roman"/>
                <a:cs typeface="Times New Roman"/>
              </a:rPr>
              <a:t>to refine and </a:t>
            </a:r>
            <a:r>
              <a:rPr sz="2000" spc="-5" dirty="0">
                <a:latin typeface="Times New Roman"/>
                <a:cs typeface="Times New Roman"/>
              </a:rPr>
              <a:t>improve</a:t>
            </a:r>
            <a:r>
              <a:rPr sz="2000" spc="5" dirty="0">
                <a:latin typeface="Times New Roman"/>
                <a:cs typeface="Times New Roman"/>
              </a:rPr>
              <a:t> </a:t>
            </a:r>
            <a:r>
              <a:rPr sz="2000" dirty="0">
                <a:latin typeface="Times New Roman"/>
                <a:cs typeface="Times New Roman"/>
              </a:rPr>
              <a:t>future</a:t>
            </a:r>
            <a:r>
              <a:rPr sz="2000" spc="-15" dirty="0">
                <a:latin typeface="Times New Roman"/>
                <a:cs typeface="Times New Roman"/>
              </a:rPr>
              <a:t> </a:t>
            </a:r>
            <a:r>
              <a:rPr sz="2000" spc="-5" dirty="0">
                <a:latin typeface="Times New Roman"/>
                <a:cs typeface="Times New Roman"/>
              </a:rPr>
              <a:t>search</a:t>
            </a:r>
            <a:r>
              <a:rPr sz="2000" spc="10" dirty="0">
                <a:latin typeface="Times New Roman"/>
                <a:cs typeface="Times New Roman"/>
              </a:rPr>
              <a:t> </a:t>
            </a:r>
            <a:r>
              <a:rPr sz="2000" dirty="0">
                <a:latin typeface="Times New Roman"/>
                <a:cs typeface="Times New Roman"/>
              </a:rPr>
              <a:t>results.</a:t>
            </a:r>
          </a:p>
          <a:p>
            <a:pPr marL="299085" indent="-287020">
              <a:lnSpc>
                <a:spcPct val="100000"/>
              </a:lnSpc>
              <a:spcBef>
                <a:spcPts val="1080"/>
              </a:spcBef>
              <a:buFont typeface="Arial MT"/>
              <a:buChar char="•"/>
              <a:tabLst>
                <a:tab pos="299085" algn="l"/>
                <a:tab pos="299720" algn="l"/>
              </a:tabLst>
            </a:pPr>
            <a:r>
              <a:rPr sz="2000" dirty="0">
                <a:latin typeface="Times New Roman"/>
                <a:cs typeface="Times New Roman"/>
              </a:rPr>
              <a:t>Relevance</a:t>
            </a:r>
            <a:r>
              <a:rPr sz="2000" spc="-30" dirty="0">
                <a:latin typeface="Times New Roman"/>
                <a:cs typeface="Times New Roman"/>
              </a:rPr>
              <a:t> </a:t>
            </a:r>
            <a:r>
              <a:rPr sz="2000" dirty="0">
                <a:latin typeface="Times New Roman"/>
                <a:cs typeface="Times New Roman"/>
              </a:rPr>
              <a:t>feedback</a:t>
            </a:r>
            <a:r>
              <a:rPr sz="2000" spc="-10" dirty="0">
                <a:latin typeface="Times New Roman"/>
                <a:cs typeface="Times New Roman"/>
              </a:rPr>
              <a:t> </a:t>
            </a:r>
            <a:r>
              <a:rPr sz="2000" dirty="0">
                <a:latin typeface="Times New Roman"/>
                <a:cs typeface="Times New Roman"/>
              </a:rPr>
              <a:t>can</a:t>
            </a:r>
            <a:r>
              <a:rPr sz="2000" spc="-10" dirty="0">
                <a:latin typeface="Times New Roman"/>
                <a:cs typeface="Times New Roman"/>
              </a:rPr>
              <a:t> </a:t>
            </a:r>
            <a:r>
              <a:rPr sz="2000" dirty="0">
                <a:latin typeface="Times New Roman"/>
                <a:cs typeface="Times New Roman"/>
              </a:rPr>
              <a:t>be</a:t>
            </a:r>
            <a:r>
              <a:rPr sz="2000" spc="-5" dirty="0">
                <a:latin typeface="Times New Roman"/>
                <a:cs typeface="Times New Roman"/>
              </a:rPr>
              <a:t> </a:t>
            </a:r>
            <a:r>
              <a:rPr sz="2000" dirty="0">
                <a:latin typeface="Times New Roman"/>
                <a:cs typeface="Times New Roman"/>
              </a:rPr>
              <a:t>explicit</a:t>
            </a:r>
            <a:r>
              <a:rPr sz="2000" spc="-25" dirty="0">
                <a:latin typeface="Times New Roman"/>
                <a:cs typeface="Times New Roman"/>
              </a:rPr>
              <a:t> </a:t>
            </a:r>
            <a:r>
              <a:rPr sz="2000" dirty="0">
                <a:latin typeface="Times New Roman"/>
                <a:cs typeface="Times New Roman"/>
              </a:rPr>
              <a:t>or</a:t>
            </a:r>
            <a:r>
              <a:rPr sz="2000" spc="5" dirty="0">
                <a:latin typeface="Times New Roman"/>
                <a:cs typeface="Times New Roman"/>
              </a:rPr>
              <a:t> </a:t>
            </a:r>
            <a:r>
              <a:rPr sz="2000" dirty="0">
                <a:latin typeface="Times New Roman"/>
                <a:cs typeface="Times New Roman"/>
              </a:rPr>
              <a:t>implicit,</a:t>
            </a:r>
            <a:r>
              <a:rPr sz="2000" spc="-30" dirty="0">
                <a:latin typeface="Times New Roman"/>
                <a:cs typeface="Times New Roman"/>
              </a:rPr>
              <a:t> </a:t>
            </a:r>
            <a:r>
              <a:rPr sz="2000" dirty="0">
                <a:latin typeface="Times New Roman"/>
                <a:cs typeface="Times New Roman"/>
              </a:rPr>
              <a:t>depending</a:t>
            </a:r>
            <a:r>
              <a:rPr sz="2000" spc="-5" dirty="0">
                <a:latin typeface="Times New Roman"/>
                <a:cs typeface="Times New Roman"/>
              </a:rPr>
              <a:t> </a:t>
            </a:r>
            <a:r>
              <a:rPr sz="2000" dirty="0">
                <a:latin typeface="Times New Roman"/>
                <a:cs typeface="Times New Roman"/>
              </a:rPr>
              <a:t>on</a:t>
            </a:r>
            <a:r>
              <a:rPr sz="2000" spc="-10" dirty="0">
                <a:latin typeface="Times New Roman"/>
                <a:cs typeface="Times New Roman"/>
              </a:rPr>
              <a:t> </a:t>
            </a:r>
            <a:r>
              <a:rPr sz="2000" dirty="0">
                <a:latin typeface="Times New Roman"/>
                <a:cs typeface="Times New Roman"/>
              </a:rPr>
              <a:t>how the</a:t>
            </a:r>
            <a:r>
              <a:rPr sz="2000" spc="-5" dirty="0">
                <a:latin typeface="Times New Roman"/>
                <a:cs typeface="Times New Roman"/>
              </a:rPr>
              <a:t> </a:t>
            </a:r>
            <a:r>
              <a:rPr sz="2000" dirty="0">
                <a:latin typeface="Times New Roman"/>
                <a:cs typeface="Times New Roman"/>
              </a:rPr>
              <a:t>information</a:t>
            </a:r>
            <a:r>
              <a:rPr sz="2000" spc="-10" dirty="0">
                <a:latin typeface="Times New Roman"/>
                <a:cs typeface="Times New Roman"/>
              </a:rPr>
              <a:t> </a:t>
            </a:r>
            <a:r>
              <a:rPr sz="2000" spc="-5" dirty="0">
                <a:latin typeface="Times New Roman"/>
                <a:cs typeface="Times New Roman"/>
              </a:rPr>
              <a:t>is</a:t>
            </a:r>
            <a:r>
              <a:rPr sz="2000" spc="-10" dirty="0">
                <a:latin typeface="Times New Roman"/>
                <a:cs typeface="Times New Roman"/>
              </a:rPr>
              <a:t> </a:t>
            </a:r>
            <a:r>
              <a:rPr sz="2000" dirty="0">
                <a:latin typeface="Times New Roman"/>
                <a:cs typeface="Times New Roman"/>
              </a:rPr>
              <a:t>collected</a:t>
            </a:r>
            <a:r>
              <a:rPr sz="2000" spc="-15" dirty="0">
                <a:latin typeface="Times New Roman"/>
                <a:cs typeface="Times New Roman"/>
              </a:rPr>
              <a:t> </a:t>
            </a:r>
            <a:r>
              <a:rPr sz="2000" dirty="0">
                <a:latin typeface="Times New Roman"/>
                <a:cs typeface="Times New Roman"/>
              </a:rPr>
              <a:t>from</a:t>
            </a:r>
          </a:p>
          <a:p>
            <a:pPr marL="299085">
              <a:lnSpc>
                <a:spcPct val="100000"/>
              </a:lnSpc>
              <a:spcBef>
                <a:spcPts val="1080"/>
              </a:spcBef>
            </a:pPr>
            <a:r>
              <a:rPr sz="2000" dirty="0">
                <a:latin typeface="Times New Roman"/>
                <a:cs typeface="Times New Roman"/>
              </a:rPr>
              <a:t>the</a:t>
            </a:r>
            <a:r>
              <a:rPr sz="2000" spc="-40" dirty="0">
                <a:latin typeface="Times New Roman"/>
                <a:cs typeface="Times New Roman"/>
              </a:rPr>
              <a:t> </a:t>
            </a:r>
            <a:r>
              <a:rPr sz="2000" spc="-25" dirty="0">
                <a:latin typeface="Times New Roman"/>
                <a:cs typeface="Times New Roman"/>
              </a:rPr>
              <a:t>user.</a:t>
            </a:r>
            <a:endParaRPr sz="2000" dirty="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99477" y="298375"/>
            <a:ext cx="1564005" cy="708660"/>
          </a:xfrm>
          <a:custGeom>
            <a:avLst/>
            <a:gdLst/>
            <a:ahLst/>
            <a:cxnLst/>
            <a:rect l="l" t="t" r="r" b="b"/>
            <a:pathLst>
              <a:path w="1564004" h="708660">
                <a:moveTo>
                  <a:pt x="141333" y="232992"/>
                </a:moveTo>
                <a:lnTo>
                  <a:pt x="151438" y="165264"/>
                </a:lnTo>
                <a:lnTo>
                  <a:pt x="206374" y="108840"/>
                </a:lnTo>
                <a:lnTo>
                  <a:pt x="247500" y="87427"/>
                </a:lnTo>
                <a:lnTo>
                  <a:pt x="296048" y="71912"/>
                </a:lnTo>
                <a:lnTo>
                  <a:pt x="350756" y="63320"/>
                </a:lnTo>
                <a:lnTo>
                  <a:pt x="391457" y="62014"/>
                </a:lnTo>
                <a:lnTo>
                  <a:pt x="431671" y="64875"/>
                </a:lnTo>
                <a:lnTo>
                  <a:pt x="470574" y="71785"/>
                </a:lnTo>
                <a:lnTo>
                  <a:pt x="507347" y="82624"/>
                </a:lnTo>
                <a:lnTo>
                  <a:pt x="537581" y="56625"/>
                </a:lnTo>
                <a:lnTo>
                  <a:pt x="576463" y="37106"/>
                </a:lnTo>
                <a:lnTo>
                  <a:pt x="621504" y="24537"/>
                </a:lnTo>
                <a:lnTo>
                  <a:pt x="670217" y="19387"/>
                </a:lnTo>
                <a:lnTo>
                  <a:pt x="720116" y="22125"/>
                </a:lnTo>
                <a:lnTo>
                  <a:pt x="768713" y="33221"/>
                </a:lnTo>
                <a:lnTo>
                  <a:pt x="813544" y="53541"/>
                </a:lnTo>
                <a:lnTo>
                  <a:pt x="843075" y="28210"/>
                </a:lnTo>
                <a:lnTo>
                  <a:pt x="882548" y="10456"/>
                </a:lnTo>
                <a:lnTo>
                  <a:pt x="928465" y="999"/>
                </a:lnTo>
                <a:lnTo>
                  <a:pt x="977327" y="558"/>
                </a:lnTo>
                <a:lnTo>
                  <a:pt x="1025634" y="9853"/>
                </a:lnTo>
                <a:lnTo>
                  <a:pt x="1041356" y="15363"/>
                </a:lnTo>
                <a:lnTo>
                  <a:pt x="1055876" y="21934"/>
                </a:lnTo>
                <a:lnTo>
                  <a:pt x="1069086" y="29480"/>
                </a:lnTo>
                <a:lnTo>
                  <a:pt x="1080879" y="37920"/>
                </a:lnTo>
                <a:lnTo>
                  <a:pt x="1123645" y="15447"/>
                </a:lnTo>
                <a:lnTo>
                  <a:pt x="1173928" y="2734"/>
                </a:lnTo>
                <a:lnTo>
                  <a:pt x="1227631" y="0"/>
                </a:lnTo>
                <a:lnTo>
                  <a:pt x="1280657" y="7464"/>
                </a:lnTo>
                <a:lnTo>
                  <a:pt x="1328910" y="25347"/>
                </a:lnTo>
                <a:lnTo>
                  <a:pt x="1367518" y="53890"/>
                </a:lnTo>
                <a:lnTo>
                  <a:pt x="1388219" y="88720"/>
                </a:lnTo>
                <a:lnTo>
                  <a:pt x="1444571" y="104534"/>
                </a:lnTo>
                <a:lnTo>
                  <a:pt x="1488549" y="129492"/>
                </a:lnTo>
                <a:lnTo>
                  <a:pt x="1517926" y="161186"/>
                </a:lnTo>
                <a:lnTo>
                  <a:pt x="1530479" y="197208"/>
                </a:lnTo>
                <a:lnTo>
                  <a:pt x="1523982" y="235151"/>
                </a:lnTo>
                <a:lnTo>
                  <a:pt x="1521569" y="240612"/>
                </a:lnTo>
                <a:lnTo>
                  <a:pt x="1518648" y="245819"/>
                </a:lnTo>
                <a:lnTo>
                  <a:pt x="1515092" y="250899"/>
                </a:lnTo>
                <a:lnTo>
                  <a:pt x="1547876" y="286091"/>
                </a:lnTo>
                <a:lnTo>
                  <a:pt x="1563963" y="324032"/>
                </a:lnTo>
                <a:lnTo>
                  <a:pt x="1563780" y="362706"/>
                </a:lnTo>
                <a:lnTo>
                  <a:pt x="1547754" y="400100"/>
                </a:lnTo>
                <a:lnTo>
                  <a:pt x="1516312" y="434199"/>
                </a:lnTo>
                <a:lnTo>
                  <a:pt x="1469880" y="462989"/>
                </a:lnTo>
                <a:lnTo>
                  <a:pt x="1415682" y="482372"/>
                </a:lnTo>
                <a:lnTo>
                  <a:pt x="1355199" y="492707"/>
                </a:lnTo>
                <a:lnTo>
                  <a:pt x="1347235" y="526972"/>
                </a:lnTo>
                <a:lnTo>
                  <a:pt x="1292588" y="583670"/>
                </a:lnTo>
                <a:lnTo>
                  <a:pt x="1249911" y="603648"/>
                </a:lnTo>
                <a:lnTo>
                  <a:pt x="1199671" y="616408"/>
                </a:lnTo>
                <a:lnTo>
                  <a:pt x="1143871" y="620723"/>
                </a:lnTo>
                <a:lnTo>
                  <a:pt x="1115123" y="619381"/>
                </a:lnTo>
                <a:lnTo>
                  <a:pt x="1087054" y="615611"/>
                </a:lnTo>
                <a:lnTo>
                  <a:pt x="1060057" y="609507"/>
                </a:lnTo>
                <a:lnTo>
                  <a:pt x="1034524" y="601165"/>
                </a:lnTo>
                <a:lnTo>
                  <a:pt x="1012101" y="633176"/>
                </a:lnTo>
                <a:lnTo>
                  <a:pt x="979581" y="660333"/>
                </a:lnTo>
                <a:lnTo>
                  <a:pt x="938795" y="682028"/>
                </a:lnTo>
                <a:lnTo>
                  <a:pt x="891573" y="697651"/>
                </a:lnTo>
                <a:lnTo>
                  <a:pt x="839745" y="706593"/>
                </a:lnTo>
                <a:lnTo>
                  <a:pt x="785143" y="708247"/>
                </a:lnTo>
                <a:lnTo>
                  <a:pt x="729597" y="702003"/>
                </a:lnTo>
                <a:lnTo>
                  <a:pt x="690433" y="692341"/>
                </a:lnTo>
                <a:lnTo>
                  <a:pt x="654794" y="678809"/>
                </a:lnTo>
                <a:lnTo>
                  <a:pt x="623441" y="661730"/>
                </a:lnTo>
                <a:lnTo>
                  <a:pt x="597136" y="641424"/>
                </a:lnTo>
                <a:lnTo>
                  <a:pt x="545874" y="656352"/>
                </a:lnTo>
                <a:lnTo>
                  <a:pt x="492464" y="664431"/>
                </a:lnTo>
                <a:lnTo>
                  <a:pt x="438446" y="665895"/>
                </a:lnTo>
                <a:lnTo>
                  <a:pt x="385363" y="660982"/>
                </a:lnTo>
                <a:lnTo>
                  <a:pt x="334757" y="649924"/>
                </a:lnTo>
                <a:lnTo>
                  <a:pt x="288168" y="632958"/>
                </a:lnTo>
                <a:lnTo>
                  <a:pt x="247141" y="610319"/>
                </a:lnTo>
                <a:lnTo>
                  <a:pt x="213215" y="582242"/>
                </a:lnTo>
                <a:lnTo>
                  <a:pt x="211310" y="580210"/>
                </a:lnTo>
                <a:lnTo>
                  <a:pt x="210294" y="579194"/>
                </a:lnTo>
                <a:lnTo>
                  <a:pt x="147798" y="576005"/>
                </a:lnTo>
                <a:lnTo>
                  <a:pt x="93993" y="558921"/>
                </a:lnTo>
                <a:lnTo>
                  <a:pt x="54524" y="530670"/>
                </a:lnTo>
                <a:lnTo>
                  <a:pt x="35034" y="493977"/>
                </a:lnTo>
                <a:lnTo>
                  <a:pt x="34754" y="472833"/>
                </a:lnTo>
                <a:lnTo>
                  <a:pt x="41844" y="452368"/>
                </a:lnTo>
                <a:lnTo>
                  <a:pt x="55911" y="433308"/>
                </a:lnTo>
                <a:lnTo>
                  <a:pt x="76563" y="416380"/>
                </a:lnTo>
                <a:lnTo>
                  <a:pt x="29928" y="390595"/>
                </a:lnTo>
                <a:lnTo>
                  <a:pt x="3808" y="356880"/>
                </a:lnTo>
                <a:lnTo>
                  <a:pt x="0" y="319546"/>
                </a:lnTo>
                <a:lnTo>
                  <a:pt x="20302" y="282903"/>
                </a:lnTo>
                <a:lnTo>
                  <a:pt x="42638" y="264603"/>
                </a:lnTo>
                <a:lnTo>
                  <a:pt x="70879" y="250232"/>
                </a:lnTo>
                <a:lnTo>
                  <a:pt x="103741" y="240290"/>
                </a:lnTo>
                <a:lnTo>
                  <a:pt x="139936" y="235278"/>
                </a:lnTo>
                <a:lnTo>
                  <a:pt x="141333" y="232992"/>
                </a:lnTo>
                <a:close/>
              </a:path>
              <a:path w="1564004" h="708660">
                <a:moveTo>
                  <a:pt x="170035" y="426667"/>
                </a:moveTo>
                <a:lnTo>
                  <a:pt x="146079" y="426677"/>
                </a:lnTo>
                <a:lnTo>
                  <a:pt x="122505" y="424460"/>
                </a:lnTo>
                <a:lnTo>
                  <a:pt x="99740" y="420077"/>
                </a:lnTo>
                <a:lnTo>
                  <a:pt x="78214" y="413586"/>
                </a:lnTo>
              </a:path>
              <a:path w="1564004" h="708660">
                <a:moveTo>
                  <a:pt x="250934" y="569796"/>
                </a:moveTo>
                <a:lnTo>
                  <a:pt x="241198" y="571965"/>
                </a:lnTo>
                <a:lnTo>
                  <a:pt x="231249" y="573717"/>
                </a:lnTo>
                <a:lnTo>
                  <a:pt x="221108" y="575064"/>
                </a:lnTo>
                <a:lnTo>
                  <a:pt x="210802" y="576019"/>
                </a:lnTo>
              </a:path>
              <a:path w="1564004" h="708660">
                <a:moveTo>
                  <a:pt x="597009" y="638503"/>
                </a:moveTo>
                <a:lnTo>
                  <a:pt x="590057" y="631698"/>
                </a:lnTo>
                <a:lnTo>
                  <a:pt x="583690" y="624644"/>
                </a:lnTo>
                <a:lnTo>
                  <a:pt x="577917" y="617375"/>
                </a:lnTo>
                <a:lnTo>
                  <a:pt x="572752" y="609928"/>
                </a:lnTo>
              </a:path>
              <a:path w="1564004" h="708660">
                <a:moveTo>
                  <a:pt x="1044430" y="567383"/>
                </a:moveTo>
                <a:lnTo>
                  <a:pt x="1042975" y="575282"/>
                </a:lnTo>
                <a:lnTo>
                  <a:pt x="1040890" y="583147"/>
                </a:lnTo>
                <a:lnTo>
                  <a:pt x="1038161" y="590939"/>
                </a:lnTo>
                <a:lnTo>
                  <a:pt x="1034778" y="598625"/>
                </a:lnTo>
              </a:path>
              <a:path w="1564004" h="708660">
                <a:moveTo>
                  <a:pt x="1236454" y="373835"/>
                </a:moveTo>
                <a:lnTo>
                  <a:pt x="1285605" y="394292"/>
                </a:lnTo>
                <a:lnTo>
                  <a:pt x="1322861" y="421857"/>
                </a:lnTo>
                <a:lnTo>
                  <a:pt x="1346378" y="454684"/>
                </a:lnTo>
                <a:lnTo>
                  <a:pt x="1354310" y="490929"/>
                </a:lnTo>
              </a:path>
              <a:path w="1564004" h="708660">
                <a:moveTo>
                  <a:pt x="1514330" y="249121"/>
                </a:moveTo>
                <a:lnTo>
                  <a:pt x="1504348" y="261487"/>
                </a:lnTo>
                <a:lnTo>
                  <a:pt x="1492200" y="272997"/>
                </a:lnTo>
                <a:lnTo>
                  <a:pt x="1478004" y="283554"/>
                </a:lnTo>
                <a:lnTo>
                  <a:pt x="1461879" y="293063"/>
                </a:lnTo>
              </a:path>
              <a:path w="1564004" h="708660">
                <a:moveTo>
                  <a:pt x="1388473" y="86307"/>
                </a:moveTo>
                <a:lnTo>
                  <a:pt x="1390505" y="93165"/>
                </a:lnTo>
                <a:lnTo>
                  <a:pt x="1391394" y="100023"/>
                </a:lnTo>
                <a:lnTo>
                  <a:pt x="1391267" y="107008"/>
                </a:lnTo>
              </a:path>
              <a:path w="1564004" h="708660">
                <a:moveTo>
                  <a:pt x="1053447" y="62050"/>
                </a:moveTo>
                <a:lnTo>
                  <a:pt x="1058993" y="55029"/>
                </a:lnTo>
                <a:lnTo>
                  <a:pt x="1065337" y="48270"/>
                </a:lnTo>
                <a:lnTo>
                  <a:pt x="1072467" y="41797"/>
                </a:lnTo>
                <a:lnTo>
                  <a:pt x="1080371" y="35634"/>
                </a:lnTo>
              </a:path>
              <a:path w="1564004" h="708660">
                <a:moveTo>
                  <a:pt x="802114" y="74750"/>
                </a:moveTo>
                <a:lnTo>
                  <a:pt x="804515" y="68820"/>
                </a:lnTo>
                <a:lnTo>
                  <a:pt x="807511" y="63034"/>
                </a:lnTo>
                <a:lnTo>
                  <a:pt x="811079" y="57390"/>
                </a:lnTo>
                <a:lnTo>
                  <a:pt x="815195" y="51890"/>
                </a:lnTo>
              </a:path>
              <a:path w="1564004" h="708660">
                <a:moveTo>
                  <a:pt x="507220" y="82497"/>
                </a:moveTo>
                <a:lnTo>
                  <a:pt x="519761" y="87325"/>
                </a:lnTo>
                <a:lnTo>
                  <a:pt x="531826" y="92641"/>
                </a:lnTo>
                <a:lnTo>
                  <a:pt x="543367" y="98409"/>
                </a:lnTo>
                <a:lnTo>
                  <a:pt x="554337" y="104595"/>
                </a:lnTo>
              </a:path>
              <a:path w="1564004" h="708660">
                <a:moveTo>
                  <a:pt x="149461" y="256233"/>
                </a:moveTo>
                <a:lnTo>
                  <a:pt x="145778" y="248613"/>
                </a:lnTo>
                <a:lnTo>
                  <a:pt x="142984" y="240866"/>
                </a:lnTo>
                <a:lnTo>
                  <a:pt x="141333" y="232992"/>
                </a:lnTo>
              </a:path>
            </a:pathLst>
          </a:custGeom>
          <a:ln w="12192">
            <a:solidFill>
              <a:srgbClr val="41709C"/>
            </a:solidFill>
          </a:ln>
        </p:spPr>
        <p:txBody>
          <a:bodyPr wrap="square" lIns="0" tIns="0" rIns="0" bIns="0" rtlCol="0"/>
          <a:lstStyle/>
          <a:p>
            <a:endParaRPr/>
          </a:p>
        </p:txBody>
      </p:sp>
      <p:sp>
        <p:nvSpPr>
          <p:cNvPr id="3" name="object 3"/>
          <p:cNvSpPr txBox="1"/>
          <p:nvPr/>
        </p:nvSpPr>
        <p:spPr>
          <a:xfrm>
            <a:off x="3789934" y="394843"/>
            <a:ext cx="471805" cy="452755"/>
          </a:xfrm>
          <a:prstGeom prst="rect">
            <a:avLst/>
          </a:prstGeom>
        </p:spPr>
        <p:txBody>
          <a:bodyPr vert="horz" wrap="square" lIns="0" tIns="13335" rIns="0" bIns="0" rtlCol="0">
            <a:spAutoFit/>
          </a:bodyPr>
          <a:lstStyle/>
          <a:p>
            <a:pPr marL="12700" marR="5080" indent="20955">
              <a:lnSpc>
                <a:spcPct val="100000"/>
              </a:lnSpc>
              <a:spcBef>
                <a:spcPts val="105"/>
              </a:spcBef>
            </a:pPr>
            <a:r>
              <a:rPr sz="1400" spc="-5" dirty="0">
                <a:solidFill>
                  <a:srgbClr val="843B0C"/>
                </a:solidFill>
                <a:latin typeface="Calibri"/>
                <a:cs typeface="Calibri"/>
              </a:rPr>
              <a:t>Initial </a:t>
            </a:r>
            <a:r>
              <a:rPr sz="1400" spc="-305" dirty="0">
                <a:solidFill>
                  <a:srgbClr val="843B0C"/>
                </a:solidFill>
                <a:latin typeface="Calibri"/>
                <a:cs typeface="Calibri"/>
              </a:rPr>
              <a:t> </a:t>
            </a:r>
            <a:r>
              <a:rPr sz="1400" dirty="0">
                <a:solidFill>
                  <a:srgbClr val="843B0C"/>
                </a:solidFill>
                <a:latin typeface="Calibri"/>
                <a:cs typeface="Calibri"/>
              </a:rPr>
              <a:t>Qu</a:t>
            </a:r>
            <a:r>
              <a:rPr sz="1400" spc="-10" dirty="0">
                <a:solidFill>
                  <a:srgbClr val="843B0C"/>
                </a:solidFill>
                <a:latin typeface="Calibri"/>
                <a:cs typeface="Calibri"/>
              </a:rPr>
              <a:t>e</a:t>
            </a:r>
            <a:r>
              <a:rPr sz="1400" spc="10" dirty="0">
                <a:solidFill>
                  <a:srgbClr val="843B0C"/>
                </a:solidFill>
                <a:latin typeface="Calibri"/>
                <a:cs typeface="Calibri"/>
              </a:rPr>
              <a:t>r</a:t>
            </a:r>
            <a:r>
              <a:rPr sz="1400" dirty="0">
                <a:solidFill>
                  <a:srgbClr val="843B0C"/>
                </a:solidFill>
                <a:latin typeface="Calibri"/>
                <a:cs typeface="Calibri"/>
              </a:rPr>
              <a:t>y</a:t>
            </a:r>
            <a:endParaRPr sz="1400">
              <a:latin typeface="Calibri"/>
              <a:cs typeface="Calibri"/>
            </a:endParaRPr>
          </a:p>
        </p:txBody>
      </p:sp>
      <p:pic>
        <p:nvPicPr>
          <p:cNvPr id="4" name="object 4"/>
          <p:cNvPicPr/>
          <p:nvPr/>
        </p:nvPicPr>
        <p:blipFill>
          <a:blip r:embed="R8ce9669692374b27" cstate="print"/>
          <a:stretch>
            <a:fillRect/>
          </a:stretch>
        </p:blipFill>
        <p:spPr>
          <a:xfrm>
            <a:off x="733044" y="1075944"/>
            <a:ext cx="1072895" cy="1072895"/>
          </a:xfrm>
          <a:prstGeom prst="rect">
            <a:avLst/>
          </a:prstGeom>
        </p:spPr>
      </p:pic>
      <p:sp>
        <p:nvSpPr>
          <p:cNvPr id="5" name="object 5"/>
          <p:cNvSpPr txBox="1"/>
          <p:nvPr/>
        </p:nvSpPr>
        <p:spPr>
          <a:xfrm>
            <a:off x="1062634" y="2326386"/>
            <a:ext cx="4057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1F4E79"/>
                </a:solidFill>
                <a:latin typeface="Calibri"/>
                <a:cs typeface="Calibri"/>
              </a:rPr>
              <a:t>Us</a:t>
            </a:r>
            <a:r>
              <a:rPr sz="1600" spc="-15" dirty="0">
                <a:solidFill>
                  <a:srgbClr val="1F4E79"/>
                </a:solidFill>
                <a:latin typeface="Calibri"/>
                <a:cs typeface="Calibri"/>
              </a:rPr>
              <a:t>e</a:t>
            </a:r>
            <a:r>
              <a:rPr sz="1600" spc="-5" dirty="0">
                <a:solidFill>
                  <a:srgbClr val="1F4E79"/>
                </a:solidFill>
                <a:latin typeface="Calibri"/>
                <a:cs typeface="Calibri"/>
              </a:rPr>
              <a:t>r</a:t>
            </a:r>
            <a:endParaRPr sz="1600">
              <a:latin typeface="Calibri"/>
              <a:cs typeface="Calibri"/>
            </a:endParaRPr>
          </a:p>
        </p:txBody>
      </p:sp>
      <p:sp>
        <p:nvSpPr>
          <p:cNvPr id="6" name="object 6"/>
          <p:cNvSpPr/>
          <p:nvPr/>
        </p:nvSpPr>
        <p:spPr>
          <a:xfrm>
            <a:off x="2079498" y="1575053"/>
            <a:ext cx="688340" cy="76200"/>
          </a:xfrm>
          <a:custGeom>
            <a:avLst/>
            <a:gdLst/>
            <a:ahLst/>
            <a:cxnLst/>
            <a:rect l="l" t="t" r="r" b="b"/>
            <a:pathLst>
              <a:path w="688339" h="76200">
                <a:moveTo>
                  <a:pt x="612013" y="0"/>
                </a:moveTo>
                <a:lnTo>
                  <a:pt x="612013" y="76200"/>
                </a:lnTo>
                <a:lnTo>
                  <a:pt x="668400" y="48006"/>
                </a:lnTo>
                <a:lnTo>
                  <a:pt x="624713" y="48006"/>
                </a:lnTo>
                <a:lnTo>
                  <a:pt x="624713" y="28194"/>
                </a:lnTo>
                <a:lnTo>
                  <a:pt x="668401" y="28194"/>
                </a:lnTo>
                <a:lnTo>
                  <a:pt x="612013" y="0"/>
                </a:lnTo>
                <a:close/>
              </a:path>
              <a:path w="688339" h="76200">
                <a:moveTo>
                  <a:pt x="612013" y="28194"/>
                </a:moveTo>
                <a:lnTo>
                  <a:pt x="0" y="28194"/>
                </a:lnTo>
                <a:lnTo>
                  <a:pt x="0" y="48006"/>
                </a:lnTo>
                <a:lnTo>
                  <a:pt x="612013" y="48006"/>
                </a:lnTo>
                <a:lnTo>
                  <a:pt x="612013" y="28194"/>
                </a:lnTo>
                <a:close/>
              </a:path>
              <a:path w="688339" h="76200">
                <a:moveTo>
                  <a:pt x="668401" y="28194"/>
                </a:moveTo>
                <a:lnTo>
                  <a:pt x="624713" y="28194"/>
                </a:lnTo>
                <a:lnTo>
                  <a:pt x="624713" y="48006"/>
                </a:lnTo>
                <a:lnTo>
                  <a:pt x="668400" y="48006"/>
                </a:lnTo>
                <a:lnTo>
                  <a:pt x="688213" y="38100"/>
                </a:lnTo>
                <a:lnTo>
                  <a:pt x="668401" y="28194"/>
                </a:lnTo>
                <a:close/>
              </a:path>
            </a:pathLst>
          </a:custGeom>
          <a:solidFill>
            <a:srgbClr val="000000"/>
          </a:solidFill>
        </p:spPr>
        <p:txBody>
          <a:bodyPr wrap="square" lIns="0" tIns="0" rIns="0" bIns="0" rtlCol="0"/>
          <a:lstStyle/>
          <a:p>
            <a:endParaRPr/>
          </a:p>
        </p:txBody>
      </p:sp>
      <p:sp>
        <p:nvSpPr>
          <p:cNvPr id="7" name="object 7"/>
          <p:cNvSpPr/>
          <p:nvPr/>
        </p:nvSpPr>
        <p:spPr>
          <a:xfrm>
            <a:off x="2907792" y="1431036"/>
            <a:ext cx="1508760" cy="323215"/>
          </a:xfrm>
          <a:custGeom>
            <a:avLst/>
            <a:gdLst/>
            <a:ahLst/>
            <a:cxnLst/>
            <a:rect l="l" t="t" r="r" b="b"/>
            <a:pathLst>
              <a:path w="1508760" h="323214">
                <a:moveTo>
                  <a:pt x="1454911" y="0"/>
                </a:moveTo>
                <a:lnTo>
                  <a:pt x="53847" y="0"/>
                </a:lnTo>
                <a:lnTo>
                  <a:pt x="32896" y="4234"/>
                </a:lnTo>
                <a:lnTo>
                  <a:pt x="15779" y="15779"/>
                </a:lnTo>
                <a:lnTo>
                  <a:pt x="4234" y="32896"/>
                </a:lnTo>
                <a:lnTo>
                  <a:pt x="0" y="53848"/>
                </a:lnTo>
                <a:lnTo>
                  <a:pt x="0" y="269239"/>
                </a:lnTo>
                <a:lnTo>
                  <a:pt x="4234" y="290191"/>
                </a:lnTo>
                <a:lnTo>
                  <a:pt x="15779" y="307308"/>
                </a:lnTo>
                <a:lnTo>
                  <a:pt x="32896" y="318853"/>
                </a:lnTo>
                <a:lnTo>
                  <a:pt x="53847" y="323088"/>
                </a:lnTo>
                <a:lnTo>
                  <a:pt x="1454911" y="323088"/>
                </a:lnTo>
                <a:lnTo>
                  <a:pt x="1475863" y="318853"/>
                </a:lnTo>
                <a:lnTo>
                  <a:pt x="1492980" y="307308"/>
                </a:lnTo>
                <a:lnTo>
                  <a:pt x="1504525" y="290191"/>
                </a:lnTo>
                <a:lnTo>
                  <a:pt x="1508759" y="269239"/>
                </a:lnTo>
                <a:lnTo>
                  <a:pt x="1508759" y="53848"/>
                </a:lnTo>
                <a:lnTo>
                  <a:pt x="1504525" y="32896"/>
                </a:lnTo>
                <a:lnTo>
                  <a:pt x="1492980" y="15779"/>
                </a:lnTo>
                <a:lnTo>
                  <a:pt x="1475863" y="4234"/>
                </a:lnTo>
                <a:lnTo>
                  <a:pt x="1454911" y="0"/>
                </a:lnTo>
                <a:close/>
              </a:path>
            </a:pathLst>
          </a:custGeom>
          <a:solidFill>
            <a:srgbClr val="843B0C"/>
          </a:solidFill>
        </p:spPr>
        <p:txBody>
          <a:bodyPr wrap="square" lIns="0" tIns="0" rIns="0" bIns="0" rtlCol="0"/>
          <a:lstStyle/>
          <a:p>
            <a:endParaRPr/>
          </a:p>
        </p:txBody>
      </p:sp>
      <p:sp>
        <p:nvSpPr>
          <p:cNvPr id="8" name="object 8"/>
          <p:cNvSpPr txBox="1"/>
          <p:nvPr/>
        </p:nvSpPr>
        <p:spPr>
          <a:xfrm>
            <a:off x="2910871" y="1428369"/>
            <a:ext cx="1503045" cy="299720"/>
          </a:xfrm>
          <a:prstGeom prst="rect">
            <a:avLst/>
          </a:prstGeom>
        </p:spPr>
        <p:txBody>
          <a:bodyPr vert="horz" wrap="square" lIns="0" tIns="12700" rIns="0" bIns="0" rtlCol="0">
            <a:spAutoFit/>
          </a:bodyPr>
          <a:lstStyle/>
          <a:p>
            <a:pPr marL="12700">
              <a:lnSpc>
                <a:spcPct val="100000"/>
              </a:lnSpc>
              <a:spcBef>
                <a:spcPts val="100"/>
              </a:spcBef>
              <a:tabLst>
                <a:tab pos="464184" algn="l"/>
                <a:tab pos="1489710" algn="l"/>
              </a:tabLst>
            </a:pPr>
            <a:r>
              <a:rPr sz="1800" u="sng" dirty="0">
                <a:solidFill>
                  <a:srgbClr val="FFFFFF"/>
                </a:solidFill>
                <a:uFill>
                  <a:solidFill>
                    <a:srgbClr val="41709C"/>
                  </a:solidFill>
                </a:uFill>
                <a:latin typeface="Calibri"/>
                <a:cs typeface="Calibri"/>
              </a:rPr>
              <a:t> 	Query	</a:t>
            </a:r>
            <a:endParaRPr sz="1800">
              <a:latin typeface="Calibri"/>
              <a:cs typeface="Calibri"/>
            </a:endParaRPr>
          </a:p>
        </p:txBody>
      </p:sp>
      <p:grpSp>
        <p:nvGrpSpPr>
          <p:cNvPr id="9" name="object 9"/>
          <p:cNvGrpSpPr/>
          <p:nvPr/>
        </p:nvGrpSpPr>
        <p:grpSpPr>
          <a:xfrm>
            <a:off x="4417059" y="699262"/>
            <a:ext cx="2465705" cy="2218055"/>
            <a:chOff x="4417059" y="699262"/>
            <a:chExt cx="2465705" cy="2218055"/>
          </a:xfrm>
        </p:grpSpPr>
        <p:sp>
          <p:nvSpPr>
            <p:cNvPr id="10" name="object 10"/>
            <p:cNvSpPr/>
            <p:nvPr/>
          </p:nvSpPr>
          <p:spPr>
            <a:xfrm>
              <a:off x="4417059" y="1572768"/>
              <a:ext cx="876935" cy="76200"/>
            </a:xfrm>
            <a:custGeom>
              <a:avLst/>
              <a:gdLst/>
              <a:ahLst/>
              <a:cxnLst/>
              <a:rect l="l" t="t" r="r" b="b"/>
              <a:pathLst>
                <a:path w="876935" h="76200">
                  <a:moveTo>
                    <a:pt x="801624" y="0"/>
                  </a:moveTo>
                  <a:lnTo>
                    <a:pt x="801010" y="28295"/>
                  </a:lnTo>
                  <a:lnTo>
                    <a:pt x="813688" y="28575"/>
                  </a:lnTo>
                  <a:lnTo>
                    <a:pt x="813180" y="48387"/>
                  </a:lnTo>
                  <a:lnTo>
                    <a:pt x="800575" y="48387"/>
                  </a:lnTo>
                  <a:lnTo>
                    <a:pt x="799973" y="76200"/>
                  </a:lnTo>
                  <a:lnTo>
                    <a:pt x="858905" y="48387"/>
                  </a:lnTo>
                  <a:lnTo>
                    <a:pt x="813180" y="48387"/>
                  </a:lnTo>
                  <a:lnTo>
                    <a:pt x="800581" y="48109"/>
                  </a:lnTo>
                  <a:lnTo>
                    <a:pt x="859493" y="48109"/>
                  </a:lnTo>
                  <a:lnTo>
                    <a:pt x="876935" y="39878"/>
                  </a:lnTo>
                  <a:lnTo>
                    <a:pt x="801624" y="0"/>
                  </a:lnTo>
                  <a:close/>
                </a:path>
                <a:path w="876935" h="76200">
                  <a:moveTo>
                    <a:pt x="801010" y="28295"/>
                  </a:moveTo>
                  <a:lnTo>
                    <a:pt x="800581" y="48109"/>
                  </a:lnTo>
                  <a:lnTo>
                    <a:pt x="813180" y="48387"/>
                  </a:lnTo>
                  <a:lnTo>
                    <a:pt x="813688" y="28575"/>
                  </a:lnTo>
                  <a:lnTo>
                    <a:pt x="801010" y="28295"/>
                  </a:lnTo>
                  <a:close/>
                </a:path>
                <a:path w="876935" h="76200">
                  <a:moveTo>
                    <a:pt x="507" y="10668"/>
                  </a:moveTo>
                  <a:lnTo>
                    <a:pt x="0" y="30480"/>
                  </a:lnTo>
                  <a:lnTo>
                    <a:pt x="800581" y="48109"/>
                  </a:lnTo>
                  <a:lnTo>
                    <a:pt x="801010" y="28295"/>
                  </a:lnTo>
                  <a:lnTo>
                    <a:pt x="507" y="10668"/>
                  </a:lnTo>
                  <a:close/>
                </a:path>
              </a:pathLst>
            </a:custGeom>
            <a:solidFill>
              <a:srgbClr val="EC7C30"/>
            </a:solidFill>
          </p:spPr>
          <p:txBody>
            <a:bodyPr wrap="square" lIns="0" tIns="0" rIns="0" bIns="0" rtlCol="0"/>
            <a:lstStyle/>
            <a:p>
              <a:endParaRPr/>
            </a:p>
          </p:txBody>
        </p:sp>
        <p:sp>
          <p:nvSpPr>
            <p:cNvPr id="11" name="object 11"/>
            <p:cNvSpPr/>
            <p:nvPr/>
          </p:nvSpPr>
          <p:spPr>
            <a:xfrm>
              <a:off x="5292851" y="705612"/>
              <a:ext cx="1583690" cy="2205355"/>
            </a:xfrm>
            <a:custGeom>
              <a:avLst/>
              <a:gdLst/>
              <a:ahLst/>
              <a:cxnLst/>
              <a:rect l="l" t="t" r="r" b="b"/>
              <a:pathLst>
                <a:path w="1583690" h="2205355">
                  <a:moveTo>
                    <a:pt x="1319529" y="0"/>
                  </a:moveTo>
                  <a:lnTo>
                    <a:pt x="263906" y="0"/>
                  </a:lnTo>
                  <a:lnTo>
                    <a:pt x="216456" y="4250"/>
                  </a:lnTo>
                  <a:lnTo>
                    <a:pt x="171802" y="16505"/>
                  </a:lnTo>
                  <a:lnTo>
                    <a:pt x="130687" y="36020"/>
                  </a:lnTo>
                  <a:lnTo>
                    <a:pt x="93856" y="62052"/>
                  </a:lnTo>
                  <a:lnTo>
                    <a:pt x="62052" y="93856"/>
                  </a:lnTo>
                  <a:lnTo>
                    <a:pt x="36020" y="130687"/>
                  </a:lnTo>
                  <a:lnTo>
                    <a:pt x="16505" y="171802"/>
                  </a:lnTo>
                  <a:lnTo>
                    <a:pt x="4250" y="216456"/>
                  </a:lnTo>
                  <a:lnTo>
                    <a:pt x="0" y="263905"/>
                  </a:lnTo>
                  <a:lnTo>
                    <a:pt x="0" y="1941322"/>
                  </a:lnTo>
                  <a:lnTo>
                    <a:pt x="4250" y="1988771"/>
                  </a:lnTo>
                  <a:lnTo>
                    <a:pt x="16505" y="2033425"/>
                  </a:lnTo>
                  <a:lnTo>
                    <a:pt x="36020" y="2074540"/>
                  </a:lnTo>
                  <a:lnTo>
                    <a:pt x="62052" y="2111371"/>
                  </a:lnTo>
                  <a:lnTo>
                    <a:pt x="93856" y="2143175"/>
                  </a:lnTo>
                  <a:lnTo>
                    <a:pt x="130687" y="2169207"/>
                  </a:lnTo>
                  <a:lnTo>
                    <a:pt x="171802" y="2188722"/>
                  </a:lnTo>
                  <a:lnTo>
                    <a:pt x="216456" y="2200977"/>
                  </a:lnTo>
                  <a:lnTo>
                    <a:pt x="263906" y="2205228"/>
                  </a:lnTo>
                  <a:lnTo>
                    <a:pt x="1319529" y="2205228"/>
                  </a:lnTo>
                  <a:lnTo>
                    <a:pt x="1366979" y="2200977"/>
                  </a:lnTo>
                  <a:lnTo>
                    <a:pt x="1411633" y="2188722"/>
                  </a:lnTo>
                  <a:lnTo>
                    <a:pt x="1452748" y="2169207"/>
                  </a:lnTo>
                  <a:lnTo>
                    <a:pt x="1489579" y="2143175"/>
                  </a:lnTo>
                  <a:lnTo>
                    <a:pt x="1521383" y="2111371"/>
                  </a:lnTo>
                  <a:lnTo>
                    <a:pt x="1547415" y="2074540"/>
                  </a:lnTo>
                  <a:lnTo>
                    <a:pt x="1566930" y="2033425"/>
                  </a:lnTo>
                  <a:lnTo>
                    <a:pt x="1579185" y="1988771"/>
                  </a:lnTo>
                  <a:lnTo>
                    <a:pt x="1583436" y="1941322"/>
                  </a:lnTo>
                  <a:lnTo>
                    <a:pt x="1583436" y="263905"/>
                  </a:lnTo>
                  <a:lnTo>
                    <a:pt x="1579185" y="216456"/>
                  </a:lnTo>
                  <a:lnTo>
                    <a:pt x="1566930" y="171802"/>
                  </a:lnTo>
                  <a:lnTo>
                    <a:pt x="1547415" y="130687"/>
                  </a:lnTo>
                  <a:lnTo>
                    <a:pt x="1521383" y="93856"/>
                  </a:lnTo>
                  <a:lnTo>
                    <a:pt x="1489579" y="62052"/>
                  </a:lnTo>
                  <a:lnTo>
                    <a:pt x="1452748" y="36020"/>
                  </a:lnTo>
                  <a:lnTo>
                    <a:pt x="1411633" y="16505"/>
                  </a:lnTo>
                  <a:lnTo>
                    <a:pt x="1366979" y="4250"/>
                  </a:lnTo>
                  <a:lnTo>
                    <a:pt x="1319529" y="0"/>
                  </a:lnTo>
                  <a:close/>
                </a:path>
              </a:pathLst>
            </a:custGeom>
            <a:solidFill>
              <a:srgbClr val="8FAADC"/>
            </a:solidFill>
          </p:spPr>
          <p:txBody>
            <a:bodyPr wrap="square" lIns="0" tIns="0" rIns="0" bIns="0" rtlCol="0"/>
            <a:lstStyle/>
            <a:p>
              <a:endParaRPr/>
            </a:p>
          </p:txBody>
        </p:sp>
        <p:sp>
          <p:nvSpPr>
            <p:cNvPr id="12" name="object 12"/>
            <p:cNvSpPr/>
            <p:nvPr/>
          </p:nvSpPr>
          <p:spPr>
            <a:xfrm>
              <a:off x="5292851" y="705612"/>
              <a:ext cx="1583690" cy="2205355"/>
            </a:xfrm>
            <a:custGeom>
              <a:avLst/>
              <a:gdLst/>
              <a:ahLst/>
              <a:cxnLst/>
              <a:rect l="l" t="t" r="r" b="b"/>
              <a:pathLst>
                <a:path w="1583690" h="2205355">
                  <a:moveTo>
                    <a:pt x="0" y="263905"/>
                  </a:moveTo>
                  <a:lnTo>
                    <a:pt x="4250" y="216456"/>
                  </a:lnTo>
                  <a:lnTo>
                    <a:pt x="16505" y="171802"/>
                  </a:lnTo>
                  <a:lnTo>
                    <a:pt x="36020" y="130687"/>
                  </a:lnTo>
                  <a:lnTo>
                    <a:pt x="62052" y="93856"/>
                  </a:lnTo>
                  <a:lnTo>
                    <a:pt x="93856" y="62052"/>
                  </a:lnTo>
                  <a:lnTo>
                    <a:pt x="130687" y="36020"/>
                  </a:lnTo>
                  <a:lnTo>
                    <a:pt x="171802" y="16505"/>
                  </a:lnTo>
                  <a:lnTo>
                    <a:pt x="216456" y="4250"/>
                  </a:lnTo>
                  <a:lnTo>
                    <a:pt x="263906" y="0"/>
                  </a:lnTo>
                  <a:lnTo>
                    <a:pt x="1319529" y="0"/>
                  </a:lnTo>
                  <a:lnTo>
                    <a:pt x="1366979" y="4250"/>
                  </a:lnTo>
                  <a:lnTo>
                    <a:pt x="1411633" y="16505"/>
                  </a:lnTo>
                  <a:lnTo>
                    <a:pt x="1452748" y="36020"/>
                  </a:lnTo>
                  <a:lnTo>
                    <a:pt x="1489579" y="62052"/>
                  </a:lnTo>
                  <a:lnTo>
                    <a:pt x="1521383" y="93856"/>
                  </a:lnTo>
                  <a:lnTo>
                    <a:pt x="1547415" y="130687"/>
                  </a:lnTo>
                  <a:lnTo>
                    <a:pt x="1566930" y="171802"/>
                  </a:lnTo>
                  <a:lnTo>
                    <a:pt x="1579185" y="216456"/>
                  </a:lnTo>
                  <a:lnTo>
                    <a:pt x="1583436" y="263905"/>
                  </a:lnTo>
                  <a:lnTo>
                    <a:pt x="1583436" y="1941322"/>
                  </a:lnTo>
                  <a:lnTo>
                    <a:pt x="1579185" y="1988771"/>
                  </a:lnTo>
                  <a:lnTo>
                    <a:pt x="1566930" y="2033425"/>
                  </a:lnTo>
                  <a:lnTo>
                    <a:pt x="1547415" y="2074540"/>
                  </a:lnTo>
                  <a:lnTo>
                    <a:pt x="1521383" y="2111371"/>
                  </a:lnTo>
                  <a:lnTo>
                    <a:pt x="1489579" y="2143175"/>
                  </a:lnTo>
                  <a:lnTo>
                    <a:pt x="1452748" y="2169207"/>
                  </a:lnTo>
                  <a:lnTo>
                    <a:pt x="1411633" y="2188722"/>
                  </a:lnTo>
                  <a:lnTo>
                    <a:pt x="1366979" y="2200977"/>
                  </a:lnTo>
                  <a:lnTo>
                    <a:pt x="1319529" y="2205228"/>
                  </a:lnTo>
                  <a:lnTo>
                    <a:pt x="263906" y="2205228"/>
                  </a:lnTo>
                  <a:lnTo>
                    <a:pt x="216456" y="2200977"/>
                  </a:lnTo>
                  <a:lnTo>
                    <a:pt x="171802" y="2188722"/>
                  </a:lnTo>
                  <a:lnTo>
                    <a:pt x="130687" y="2169207"/>
                  </a:lnTo>
                  <a:lnTo>
                    <a:pt x="93856" y="2143175"/>
                  </a:lnTo>
                  <a:lnTo>
                    <a:pt x="62052" y="2111371"/>
                  </a:lnTo>
                  <a:lnTo>
                    <a:pt x="36020" y="2074540"/>
                  </a:lnTo>
                  <a:lnTo>
                    <a:pt x="16505" y="2033425"/>
                  </a:lnTo>
                  <a:lnTo>
                    <a:pt x="4250" y="1988771"/>
                  </a:lnTo>
                  <a:lnTo>
                    <a:pt x="0" y="1941322"/>
                  </a:lnTo>
                  <a:lnTo>
                    <a:pt x="0" y="263905"/>
                  </a:lnTo>
                  <a:close/>
                </a:path>
              </a:pathLst>
            </a:custGeom>
            <a:ln w="12192">
              <a:solidFill>
                <a:srgbClr val="41709C"/>
              </a:solidFill>
            </a:ln>
          </p:spPr>
          <p:txBody>
            <a:bodyPr wrap="square" lIns="0" tIns="0" rIns="0" bIns="0" rtlCol="0"/>
            <a:lstStyle/>
            <a:p>
              <a:endParaRPr/>
            </a:p>
          </p:txBody>
        </p:sp>
      </p:grpSp>
      <p:sp>
        <p:nvSpPr>
          <p:cNvPr id="13" name="object 13"/>
          <p:cNvSpPr txBox="1"/>
          <p:nvPr/>
        </p:nvSpPr>
        <p:spPr>
          <a:xfrm>
            <a:off x="5811139" y="1526286"/>
            <a:ext cx="551180" cy="51371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F1CC"/>
                </a:solidFill>
                <a:latin typeface="Calibri"/>
                <a:cs typeface="Calibri"/>
              </a:rPr>
              <a:t>I</a:t>
            </a:r>
            <a:r>
              <a:rPr sz="3200" b="1" spc="-40" dirty="0">
                <a:solidFill>
                  <a:srgbClr val="FFF1CC"/>
                </a:solidFill>
                <a:latin typeface="Calibri"/>
                <a:cs typeface="Calibri"/>
              </a:rPr>
              <a:t>R</a:t>
            </a:r>
            <a:r>
              <a:rPr sz="3200" b="1" dirty="0">
                <a:solidFill>
                  <a:srgbClr val="FFF1CC"/>
                </a:solidFill>
                <a:latin typeface="Calibri"/>
                <a:cs typeface="Calibri"/>
              </a:rPr>
              <a:t>S</a:t>
            </a:r>
            <a:endParaRPr sz="3200">
              <a:latin typeface="Calibri"/>
              <a:cs typeface="Calibri"/>
            </a:endParaRPr>
          </a:p>
        </p:txBody>
      </p:sp>
      <p:sp>
        <p:nvSpPr>
          <p:cNvPr id="14" name="object 14"/>
          <p:cNvSpPr/>
          <p:nvPr/>
        </p:nvSpPr>
        <p:spPr>
          <a:xfrm>
            <a:off x="7040118" y="1707642"/>
            <a:ext cx="688340" cy="76200"/>
          </a:xfrm>
          <a:custGeom>
            <a:avLst/>
            <a:gdLst/>
            <a:ahLst/>
            <a:cxnLst/>
            <a:rect l="l" t="t" r="r" b="b"/>
            <a:pathLst>
              <a:path w="688340" h="76200">
                <a:moveTo>
                  <a:pt x="612012" y="0"/>
                </a:moveTo>
                <a:lnTo>
                  <a:pt x="612012" y="76200"/>
                </a:lnTo>
                <a:lnTo>
                  <a:pt x="668400" y="48006"/>
                </a:lnTo>
                <a:lnTo>
                  <a:pt x="624712" y="48006"/>
                </a:lnTo>
                <a:lnTo>
                  <a:pt x="624712" y="28194"/>
                </a:lnTo>
                <a:lnTo>
                  <a:pt x="668401" y="28194"/>
                </a:lnTo>
                <a:lnTo>
                  <a:pt x="612012" y="0"/>
                </a:lnTo>
                <a:close/>
              </a:path>
              <a:path w="688340" h="76200">
                <a:moveTo>
                  <a:pt x="612012" y="28194"/>
                </a:moveTo>
                <a:lnTo>
                  <a:pt x="0" y="28194"/>
                </a:lnTo>
                <a:lnTo>
                  <a:pt x="0" y="48006"/>
                </a:lnTo>
                <a:lnTo>
                  <a:pt x="612012" y="48006"/>
                </a:lnTo>
                <a:lnTo>
                  <a:pt x="612012" y="28194"/>
                </a:lnTo>
                <a:close/>
              </a:path>
              <a:path w="688340" h="76200">
                <a:moveTo>
                  <a:pt x="668401" y="28194"/>
                </a:moveTo>
                <a:lnTo>
                  <a:pt x="624712" y="28194"/>
                </a:lnTo>
                <a:lnTo>
                  <a:pt x="624712" y="48006"/>
                </a:lnTo>
                <a:lnTo>
                  <a:pt x="668400" y="48006"/>
                </a:lnTo>
                <a:lnTo>
                  <a:pt x="688212" y="38100"/>
                </a:lnTo>
                <a:lnTo>
                  <a:pt x="668401" y="28194"/>
                </a:lnTo>
                <a:close/>
              </a:path>
            </a:pathLst>
          </a:custGeom>
          <a:solidFill>
            <a:srgbClr val="000000"/>
          </a:solidFill>
        </p:spPr>
        <p:txBody>
          <a:bodyPr wrap="square" lIns="0" tIns="0" rIns="0" bIns="0" rtlCol="0"/>
          <a:lstStyle/>
          <a:p>
            <a:endParaRPr/>
          </a:p>
        </p:txBody>
      </p:sp>
      <p:grpSp>
        <p:nvGrpSpPr>
          <p:cNvPr id="15" name="object 15"/>
          <p:cNvGrpSpPr/>
          <p:nvPr/>
        </p:nvGrpSpPr>
        <p:grpSpPr>
          <a:xfrm>
            <a:off x="7996428" y="443483"/>
            <a:ext cx="3694429" cy="2731135"/>
            <a:chOff x="7996428" y="443483"/>
            <a:chExt cx="3694429" cy="2731135"/>
          </a:xfrm>
        </p:grpSpPr>
        <p:sp>
          <p:nvSpPr>
            <p:cNvPr id="16" name="object 16"/>
            <p:cNvSpPr/>
            <p:nvPr/>
          </p:nvSpPr>
          <p:spPr>
            <a:xfrm>
              <a:off x="8015478" y="462533"/>
              <a:ext cx="3656329" cy="2693035"/>
            </a:xfrm>
            <a:custGeom>
              <a:avLst/>
              <a:gdLst/>
              <a:ahLst/>
              <a:cxnLst/>
              <a:rect l="l" t="t" r="r" b="b"/>
              <a:pathLst>
                <a:path w="3656329" h="2693035">
                  <a:moveTo>
                    <a:pt x="0" y="0"/>
                  </a:moveTo>
                  <a:lnTo>
                    <a:pt x="3207257" y="0"/>
                  </a:lnTo>
                  <a:lnTo>
                    <a:pt x="3256166" y="2633"/>
                  </a:lnTo>
                  <a:lnTo>
                    <a:pt x="3303548" y="10350"/>
                  </a:lnTo>
                  <a:lnTo>
                    <a:pt x="3349130" y="22878"/>
                  </a:lnTo>
                  <a:lnTo>
                    <a:pt x="3392637" y="39942"/>
                  </a:lnTo>
                  <a:lnTo>
                    <a:pt x="3433797" y="61270"/>
                  </a:lnTo>
                  <a:lnTo>
                    <a:pt x="3472336" y="86587"/>
                  </a:lnTo>
                  <a:lnTo>
                    <a:pt x="3507980" y="115620"/>
                  </a:lnTo>
                  <a:lnTo>
                    <a:pt x="3540455" y="148095"/>
                  </a:lnTo>
                  <a:lnTo>
                    <a:pt x="3569488" y="183739"/>
                  </a:lnTo>
                  <a:lnTo>
                    <a:pt x="3594805" y="222278"/>
                  </a:lnTo>
                  <a:lnTo>
                    <a:pt x="3616133" y="263438"/>
                  </a:lnTo>
                  <a:lnTo>
                    <a:pt x="3633197" y="306945"/>
                  </a:lnTo>
                  <a:lnTo>
                    <a:pt x="3645725" y="352527"/>
                  </a:lnTo>
                  <a:lnTo>
                    <a:pt x="3653442" y="399909"/>
                  </a:lnTo>
                  <a:lnTo>
                    <a:pt x="3656076" y="448817"/>
                  </a:lnTo>
                  <a:lnTo>
                    <a:pt x="3656076" y="2692907"/>
                  </a:lnTo>
                  <a:lnTo>
                    <a:pt x="0" y="2692907"/>
                  </a:lnTo>
                  <a:lnTo>
                    <a:pt x="0" y="0"/>
                  </a:lnTo>
                  <a:close/>
                </a:path>
              </a:pathLst>
            </a:custGeom>
            <a:ln w="38100">
              <a:solidFill>
                <a:srgbClr val="C55A11"/>
              </a:solidFill>
            </a:ln>
          </p:spPr>
          <p:txBody>
            <a:bodyPr wrap="square" lIns="0" tIns="0" rIns="0" bIns="0" rtlCol="0"/>
            <a:lstStyle/>
            <a:p>
              <a:endParaRPr/>
            </a:p>
          </p:txBody>
        </p:sp>
        <p:sp>
          <p:nvSpPr>
            <p:cNvPr id="17" name="object 17"/>
            <p:cNvSpPr/>
            <p:nvPr/>
          </p:nvSpPr>
          <p:spPr>
            <a:xfrm>
              <a:off x="8587740" y="1004315"/>
              <a:ext cx="914400" cy="401320"/>
            </a:xfrm>
            <a:custGeom>
              <a:avLst/>
              <a:gdLst/>
              <a:ahLst/>
              <a:cxnLst/>
              <a:rect l="l" t="t" r="r" b="b"/>
              <a:pathLst>
                <a:path w="914400" h="401319">
                  <a:moveTo>
                    <a:pt x="914400" y="0"/>
                  </a:moveTo>
                  <a:lnTo>
                    <a:pt x="0" y="0"/>
                  </a:lnTo>
                  <a:lnTo>
                    <a:pt x="0" y="400812"/>
                  </a:lnTo>
                  <a:lnTo>
                    <a:pt x="890524" y="400812"/>
                  </a:lnTo>
                  <a:lnTo>
                    <a:pt x="914400" y="376936"/>
                  </a:lnTo>
                  <a:lnTo>
                    <a:pt x="914400" y="0"/>
                  </a:lnTo>
                  <a:close/>
                </a:path>
              </a:pathLst>
            </a:custGeom>
            <a:solidFill>
              <a:srgbClr val="00AF50"/>
            </a:solidFill>
          </p:spPr>
          <p:txBody>
            <a:bodyPr wrap="square" lIns="0" tIns="0" rIns="0" bIns="0" rtlCol="0"/>
            <a:lstStyle/>
            <a:p>
              <a:endParaRPr/>
            </a:p>
          </p:txBody>
        </p:sp>
        <p:sp>
          <p:nvSpPr>
            <p:cNvPr id="18" name="object 18"/>
            <p:cNvSpPr/>
            <p:nvPr/>
          </p:nvSpPr>
          <p:spPr>
            <a:xfrm>
              <a:off x="9478264" y="1381251"/>
              <a:ext cx="24130" cy="24130"/>
            </a:xfrm>
            <a:custGeom>
              <a:avLst/>
              <a:gdLst/>
              <a:ahLst/>
              <a:cxnLst/>
              <a:rect l="l" t="t" r="r" b="b"/>
              <a:pathLst>
                <a:path w="24129" h="24130">
                  <a:moveTo>
                    <a:pt x="23875" y="0"/>
                  </a:moveTo>
                  <a:lnTo>
                    <a:pt x="4699" y="4699"/>
                  </a:lnTo>
                  <a:lnTo>
                    <a:pt x="0" y="23875"/>
                  </a:lnTo>
                  <a:lnTo>
                    <a:pt x="23875" y="0"/>
                  </a:lnTo>
                  <a:close/>
                </a:path>
              </a:pathLst>
            </a:custGeom>
            <a:solidFill>
              <a:srgbClr val="008D40"/>
            </a:solidFill>
          </p:spPr>
          <p:txBody>
            <a:bodyPr wrap="square" lIns="0" tIns="0" rIns="0" bIns="0" rtlCol="0"/>
            <a:lstStyle/>
            <a:p>
              <a:endParaRPr/>
            </a:p>
          </p:txBody>
        </p:sp>
        <p:sp>
          <p:nvSpPr>
            <p:cNvPr id="19" name="object 19"/>
            <p:cNvSpPr/>
            <p:nvPr/>
          </p:nvSpPr>
          <p:spPr>
            <a:xfrm>
              <a:off x="8587740" y="1004315"/>
              <a:ext cx="914400" cy="401320"/>
            </a:xfrm>
            <a:custGeom>
              <a:avLst/>
              <a:gdLst/>
              <a:ahLst/>
              <a:cxnLst/>
              <a:rect l="l" t="t" r="r" b="b"/>
              <a:pathLst>
                <a:path w="914400" h="401319">
                  <a:moveTo>
                    <a:pt x="890524" y="400812"/>
                  </a:moveTo>
                  <a:lnTo>
                    <a:pt x="895223" y="381635"/>
                  </a:lnTo>
                  <a:lnTo>
                    <a:pt x="914400" y="376936"/>
                  </a:lnTo>
                  <a:lnTo>
                    <a:pt x="890524" y="400812"/>
                  </a:lnTo>
                  <a:lnTo>
                    <a:pt x="0" y="400812"/>
                  </a:lnTo>
                  <a:lnTo>
                    <a:pt x="0" y="0"/>
                  </a:lnTo>
                  <a:lnTo>
                    <a:pt x="914400" y="0"/>
                  </a:lnTo>
                  <a:lnTo>
                    <a:pt x="914400" y="376936"/>
                  </a:lnTo>
                </a:path>
              </a:pathLst>
            </a:custGeom>
            <a:ln w="12192">
              <a:solidFill>
                <a:srgbClr val="41709C"/>
              </a:solidFill>
            </a:ln>
          </p:spPr>
          <p:txBody>
            <a:bodyPr wrap="square" lIns="0" tIns="0" rIns="0" bIns="0" rtlCol="0"/>
            <a:lstStyle/>
            <a:p>
              <a:endParaRPr/>
            </a:p>
          </p:txBody>
        </p:sp>
      </p:grpSp>
      <p:sp>
        <p:nvSpPr>
          <p:cNvPr id="20" name="object 20"/>
          <p:cNvSpPr txBox="1"/>
          <p:nvPr/>
        </p:nvSpPr>
        <p:spPr>
          <a:xfrm>
            <a:off x="8832342" y="1079372"/>
            <a:ext cx="4248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Doc</a:t>
            </a:r>
            <a:r>
              <a:rPr sz="1200" spc="-60" dirty="0">
                <a:solidFill>
                  <a:srgbClr val="FFFFFF"/>
                </a:solidFill>
                <a:latin typeface="Calibri"/>
                <a:cs typeface="Calibri"/>
              </a:rPr>
              <a:t> </a:t>
            </a:r>
            <a:r>
              <a:rPr sz="1200" dirty="0">
                <a:solidFill>
                  <a:srgbClr val="FFFFFF"/>
                </a:solidFill>
                <a:latin typeface="Calibri"/>
                <a:cs typeface="Calibri"/>
              </a:rPr>
              <a:t>-1</a:t>
            </a:r>
            <a:endParaRPr sz="1200">
              <a:latin typeface="Calibri"/>
              <a:cs typeface="Calibri"/>
            </a:endParaRPr>
          </a:p>
        </p:txBody>
      </p:sp>
      <p:grpSp>
        <p:nvGrpSpPr>
          <p:cNvPr id="21" name="object 21"/>
          <p:cNvGrpSpPr/>
          <p:nvPr/>
        </p:nvGrpSpPr>
        <p:grpSpPr>
          <a:xfrm>
            <a:off x="10152633" y="1029969"/>
            <a:ext cx="927100" cy="396875"/>
            <a:chOff x="10152633" y="1029969"/>
            <a:chExt cx="927100" cy="396875"/>
          </a:xfrm>
        </p:grpSpPr>
        <p:sp>
          <p:nvSpPr>
            <p:cNvPr id="22" name="object 22"/>
            <p:cNvSpPr/>
            <p:nvPr/>
          </p:nvSpPr>
          <p:spPr>
            <a:xfrm>
              <a:off x="10158983" y="1036319"/>
              <a:ext cx="914400" cy="384175"/>
            </a:xfrm>
            <a:custGeom>
              <a:avLst/>
              <a:gdLst/>
              <a:ahLst/>
              <a:cxnLst/>
              <a:rect l="l" t="t" r="r" b="b"/>
              <a:pathLst>
                <a:path w="914400" h="384175">
                  <a:moveTo>
                    <a:pt x="914400" y="0"/>
                  </a:moveTo>
                  <a:lnTo>
                    <a:pt x="0" y="0"/>
                  </a:lnTo>
                  <a:lnTo>
                    <a:pt x="0" y="384047"/>
                  </a:lnTo>
                  <a:lnTo>
                    <a:pt x="850392" y="384047"/>
                  </a:lnTo>
                  <a:lnTo>
                    <a:pt x="914400" y="320039"/>
                  </a:lnTo>
                  <a:lnTo>
                    <a:pt x="914400" y="0"/>
                  </a:lnTo>
                  <a:close/>
                </a:path>
              </a:pathLst>
            </a:custGeom>
            <a:solidFill>
              <a:srgbClr val="FFC000"/>
            </a:solidFill>
          </p:spPr>
          <p:txBody>
            <a:bodyPr wrap="square" lIns="0" tIns="0" rIns="0" bIns="0" rtlCol="0"/>
            <a:lstStyle/>
            <a:p>
              <a:endParaRPr/>
            </a:p>
          </p:txBody>
        </p:sp>
        <p:sp>
          <p:nvSpPr>
            <p:cNvPr id="23" name="object 23"/>
            <p:cNvSpPr/>
            <p:nvPr/>
          </p:nvSpPr>
          <p:spPr>
            <a:xfrm>
              <a:off x="11009375" y="1356359"/>
              <a:ext cx="64135" cy="64135"/>
            </a:xfrm>
            <a:custGeom>
              <a:avLst/>
              <a:gdLst/>
              <a:ahLst/>
              <a:cxnLst/>
              <a:rect l="l" t="t" r="r" b="b"/>
              <a:pathLst>
                <a:path w="64134" h="64134">
                  <a:moveTo>
                    <a:pt x="64007" y="0"/>
                  </a:moveTo>
                  <a:lnTo>
                    <a:pt x="12826" y="12826"/>
                  </a:lnTo>
                  <a:lnTo>
                    <a:pt x="0" y="64007"/>
                  </a:lnTo>
                  <a:lnTo>
                    <a:pt x="64007" y="0"/>
                  </a:lnTo>
                  <a:close/>
                </a:path>
              </a:pathLst>
            </a:custGeom>
            <a:solidFill>
              <a:srgbClr val="CD9A00"/>
            </a:solidFill>
          </p:spPr>
          <p:txBody>
            <a:bodyPr wrap="square" lIns="0" tIns="0" rIns="0" bIns="0" rtlCol="0"/>
            <a:lstStyle/>
            <a:p>
              <a:endParaRPr/>
            </a:p>
          </p:txBody>
        </p:sp>
        <p:sp>
          <p:nvSpPr>
            <p:cNvPr id="24" name="object 24"/>
            <p:cNvSpPr/>
            <p:nvPr/>
          </p:nvSpPr>
          <p:spPr>
            <a:xfrm>
              <a:off x="10158983" y="1036319"/>
              <a:ext cx="914400" cy="384175"/>
            </a:xfrm>
            <a:custGeom>
              <a:avLst/>
              <a:gdLst/>
              <a:ahLst/>
              <a:cxnLst/>
              <a:rect l="l" t="t" r="r" b="b"/>
              <a:pathLst>
                <a:path w="914400" h="384175">
                  <a:moveTo>
                    <a:pt x="850392" y="384047"/>
                  </a:moveTo>
                  <a:lnTo>
                    <a:pt x="863219" y="332866"/>
                  </a:lnTo>
                  <a:lnTo>
                    <a:pt x="914400" y="320039"/>
                  </a:lnTo>
                  <a:lnTo>
                    <a:pt x="850392" y="384047"/>
                  </a:lnTo>
                  <a:lnTo>
                    <a:pt x="0" y="384047"/>
                  </a:lnTo>
                  <a:lnTo>
                    <a:pt x="0" y="0"/>
                  </a:lnTo>
                  <a:lnTo>
                    <a:pt x="914400" y="0"/>
                  </a:lnTo>
                  <a:lnTo>
                    <a:pt x="914400" y="320039"/>
                  </a:lnTo>
                </a:path>
              </a:pathLst>
            </a:custGeom>
            <a:ln w="12192">
              <a:solidFill>
                <a:srgbClr val="41709C"/>
              </a:solidFill>
            </a:ln>
          </p:spPr>
          <p:txBody>
            <a:bodyPr wrap="square" lIns="0" tIns="0" rIns="0" bIns="0" rtlCol="0"/>
            <a:lstStyle/>
            <a:p>
              <a:endParaRPr/>
            </a:p>
          </p:txBody>
        </p:sp>
      </p:grpSp>
      <p:sp>
        <p:nvSpPr>
          <p:cNvPr id="25" name="object 25"/>
          <p:cNvSpPr txBox="1"/>
          <p:nvPr/>
        </p:nvSpPr>
        <p:spPr>
          <a:xfrm>
            <a:off x="10422128" y="1083309"/>
            <a:ext cx="3892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c-2</a:t>
            </a:r>
            <a:endParaRPr sz="1200">
              <a:latin typeface="Calibri"/>
              <a:cs typeface="Calibri"/>
            </a:endParaRPr>
          </a:p>
        </p:txBody>
      </p:sp>
      <p:grpSp>
        <p:nvGrpSpPr>
          <p:cNvPr id="26" name="object 26"/>
          <p:cNvGrpSpPr/>
          <p:nvPr/>
        </p:nvGrpSpPr>
        <p:grpSpPr>
          <a:xfrm>
            <a:off x="8581390" y="1602994"/>
            <a:ext cx="927100" cy="429259"/>
            <a:chOff x="8581390" y="1602994"/>
            <a:chExt cx="927100" cy="429259"/>
          </a:xfrm>
        </p:grpSpPr>
        <p:sp>
          <p:nvSpPr>
            <p:cNvPr id="27" name="object 27"/>
            <p:cNvSpPr/>
            <p:nvPr/>
          </p:nvSpPr>
          <p:spPr>
            <a:xfrm>
              <a:off x="8587740" y="1609344"/>
              <a:ext cx="914400" cy="416559"/>
            </a:xfrm>
            <a:custGeom>
              <a:avLst/>
              <a:gdLst/>
              <a:ahLst/>
              <a:cxnLst/>
              <a:rect l="l" t="t" r="r" b="b"/>
              <a:pathLst>
                <a:path w="914400" h="416560">
                  <a:moveTo>
                    <a:pt x="914400" y="0"/>
                  </a:moveTo>
                  <a:lnTo>
                    <a:pt x="0" y="0"/>
                  </a:lnTo>
                  <a:lnTo>
                    <a:pt x="0" y="416051"/>
                  </a:lnTo>
                  <a:lnTo>
                    <a:pt x="845057" y="416051"/>
                  </a:lnTo>
                  <a:lnTo>
                    <a:pt x="914400" y="346709"/>
                  </a:lnTo>
                  <a:lnTo>
                    <a:pt x="914400" y="0"/>
                  </a:lnTo>
                  <a:close/>
                </a:path>
              </a:pathLst>
            </a:custGeom>
            <a:solidFill>
              <a:srgbClr val="006FC0"/>
            </a:solidFill>
          </p:spPr>
          <p:txBody>
            <a:bodyPr wrap="square" lIns="0" tIns="0" rIns="0" bIns="0" rtlCol="0"/>
            <a:lstStyle/>
            <a:p>
              <a:endParaRPr/>
            </a:p>
          </p:txBody>
        </p:sp>
        <p:sp>
          <p:nvSpPr>
            <p:cNvPr id="28" name="object 28"/>
            <p:cNvSpPr/>
            <p:nvPr/>
          </p:nvSpPr>
          <p:spPr>
            <a:xfrm>
              <a:off x="9432798" y="1956054"/>
              <a:ext cx="69850" cy="69850"/>
            </a:xfrm>
            <a:custGeom>
              <a:avLst/>
              <a:gdLst/>
              <a:ahLst/>
              <a:cxnLst/>
              <a:rect l="l" t="t" r="r" b="b"/>
              <a:pathLst>
                <a:path w="69850" h="69850">
                  <a:moveTo>
                    <a:pt x="69342" y="0"/>
                  </a:moveTo>
                  <a:lnTo>
                    <a:pt x="13843" y="13843"/>
                  </a:lnTo>
                  <a:lnTo>
                    <a:pt x="0" y="69342"/>
                  </a:lnTo>
                  <a:lnTo>
                    <a:pt x="69342" y="0"/>
                  </a:lnTo>
                  <a:close/>
                </a:path>
              </a:pathLst>
            </a:custGeom>
            <a:solidFill>
              <a:srgbClr val="005A9A"/>
            </a:solidFill>
          </p:spPr>
          <p:txBody>
            <a:bodyPr wrap="square" lIns="0" tIns="0" rIns="0" bIns="0" rtlCol="0"/>
            <a:lstStyle/>
            <a:p>
              <a:endParaRPr/>
            </a:p>
          </p:txBody>
        </p:sp>
        <p:sp>
          <p:nvSpPr>
            <p:cNvPr id="29" name="object 29"/>
            <p:cNvSpPr/>
            <p:nvPr/>
          </p:nvSpPr>
          <p:spPr>
            <a:xfrm>
              <a:off x="8587740" y="1609344"/>
              <a:ext cx="914400" cy="416559"/>
            </a:xfrm>
            <a:custGeom>
              <a:avLst/>
              <a:gdLst/>
              <a:ahLst/>
              <a:cxnLst/>
              <a:rect l="l" t="t" r="r" b="b"/>
              <a:pathLst>
                <a:path w="914400" h="416560">
                  <a:moveTo>
                    <a:pt x="845057" y="416051"/>
                  </a:moveTo>
                  <a:lnTo>
                    <a:pt x="858901" y="360552"/>
                  </a:lnTo>
                  <a:lnTo>
                    <a:pt x="914400" y="346709"/>
                  </a:lnTo>
                  <a:lnTo>
                    <a:pt x="845057" y="416051"/>
                  </a:lnTo>
                  <a:lnTo>
                    <a:pt x="0" y="416051"/>
                  </a:lnTo>
                  <a:lnTo>
                    <a:pt x="0" y="0"/>
                  </a:lnTo>
                  <a:lnTo>
                    <a:pt x="914400" y="0"/>
                  </a:lnTo>
                  <a:lnTo>
                    <a:pt x="914400" y="346709"/>
                  </a:lnTo>
                </a:path>
              </a:pathLst>
            </a:custGeom>
            <a:ln w="12191">
              <a:solidFill>
                <a:srgbClr val="41709C"/>
              </a:solidFill>
            </a:ln>
          </p:spPr>
          <p:txBody>
            <a:bodyPr wrap="square" lIns="0" tIns="0" rIns="0" bIns="0" rtlCol="0"/>
            <a:lstStyle/>
            <a:p>
              <a:endParaRPr/>
            </a:p>
          </p:txBody>
        </p:sp>
      </p:grpSp>
      <p:sp>
        <p:nvSpPr>
          <p:cNvPr id="30" name="object 30"/>
          <p:cNvSpPr txBox="1"/>
          <p:nvPr/>
        </p:nvSpPr>
        <p:spPr>
          <a:xfrm>
            <a:off x="8850630" y="1669796"/>
            <a:ext cx="3892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c-3</a:t>
            </a:r>
            <a:endParaRPr sz="1200">
              <a:latin typeface="Calibri"/>
              <a:cs typeface="Calibri"/>
            </a:endParaRPr>
          </a:p>
        </p:txBody>
      </p:sp>
      <p:grpSp>
        <p:nvGrpSpPr>
          <p:cNvPr id="31" name="object 31"/>
          <p:cNvGrpSpPr/>
          <p:nvPr/>
        </p:nvGrpSpPr>
        <p:grpSpPr>
          <a:xfrm>
            <a:off x="10137393" y="1607566"/>
            <a:ext cx="927100" cy="424180"/>
            <a:chOff x="10137393" y="1607566"/>
            <a:chExt cx="927100" cy="424180"/>
          </a:xfrm>
        </p:grpSpPr>
        <p:sp>
          <p:nvSpPr>
            <p:cNvPr id="32" name="object 32"/>
            <p:cNvSpPr/>
            <p:nvPr/>
          </p:nvSpPr>
          <p:spPr>
            <a:xfrm>
              <a:off x="10143743" y="1613916"/>
              <a:ext cx="914400" cy="411480"/>
            </a:xfrm>
            <a:custGeom>
              <a:avLst/>
              <a:gdLst/>
              <a:ahLst/>
              <a:cxnLst/>
              <a:rect l="l" t="t" r="r" b="b"/>
              <a:pathLst>
                <a:path w="914400" h="411480">
                  <a:moveTo>
                    <a:pt x="914400" y="0"/>
                  </a:moveTo>
                  <a:lnTo>
                    <a:pt x="0" y="0"/>
                  </a:lnTo>
                  <a:lnTo>
                    <a:pt x="0" y="411480"/>
                  </a:lnTo>
                  <a:lnTo>
                    <a:pt x="845820" y="411480"/>
                  </a:lnTo>
                  <a:lnTo>
                    <a:pt x="914400" y="342900"/>
                  </a:lnTo>
                  <a:lnTo>
                    <a:pt x="914400" y="0"/>
                  </a:lnTo>
                  <a:close/>
                </a:path>
              </a:pathLst>
            </a:custGeom>
            <a:solidFill>
              <a:srgbClr val="585858"/>
            </a:solidFill>
          </p:spPr>
          <p:txBody>
            <a:bodyPr wrap="square" lIns="0" tIns="0" rIns="0" bIns="0" rtlCol="0"/>
            <a:lstStyle/>
            <a:p>
              <a:endParaRPr/>
            </a:p>
          </p:txBody>
        </p:sp>
        <p:sp>
          <p:nvSpPr>
            <p:cNvPr id="33" name="object 33"/>
            <p:cNvSpPr/>
            <p:nvPr/>
          </p:nvSpPr>
          <p:spPr>
            <a:xfrm>
              <a:off x="10989563" y="1956816"/>
              <a:ext cx="68580" cy="68580"/>
            </a:xfrm>
            <a:custGeom>
              <a:avLst/>
              <a:gdLst/>
              <a:ahLst/>
              <a:cxnLst/>
              <a:rect l="l" t="t" r="r" b="b"/>
              <a:pathLst>
                <a:path w="68579" h="68580">
                  <a:moveTo>
                    <a:pt x="68579" y="0"/>
                  </a:moveTo>
                  <a:lnTo>
                    <a:pt x="13715" y="13716"/>
                  </a:lnTo>
                  <a:lnTo>
                    <a:pt x="0" y="68580"/>
                  </a:lnTo>
                  <a:lnTo>
                    <a:pt x="68579" y="0"/>
                  </a:lnTo>
                  <a:close/>
                </a:path>
              </a:pathLst>
            </a:custGeom>
            <a:solidFill>
              <a:srgbClr val="474747"/>
            </a:solidFill>
          </p:spPr>
          <p:txBody>
            <a:bodyPr wrap="square" lIns="0" tIns="0" rIns="0" bIns="0" rtlCol="0"/>
            <a:lstStyle/>
            <a:p>
              <a:endParaRPr/>
            </a:p>
          </p:txBody>
        </p:sp>
        <p:sp>
          <p:nvSpPr>
            <p:cNvPr id="34" name="object 34"/>
            <p:cNvSpPr/>
            <p:nvPr/>
          </p:nvSpPr>
          <p:spPr>
            <a:xfrm>
              <a:off x="10143743" y="1613916"/>
              <a:ext cx="914400" cy="411480"/>
            </a:xfrm>
            <a:custGeom>
              <a:avLst/>
              <a:gdLst/>
              <a:ahLst/>
              <a:cxnLst/>
              <a:rect l="l" t="t" r="r" b="b"/>
              <a:pathLst>
                <a:path w="914400" h="411480">
                  <a:moveTo>
                    <a:pt x="845820" y="411480"/>
                  </a:moveTo>
                  <a:lnTo>
                    <a:pt x="859535" y="356616"/>
                  </a:lnTo>
                  <a:lnTo>
                    <a:pt x="914400" y="342900"/>
                  </a:lnTo>
                  <a:lnTo>
                    <a:pt x="845820" y="411480"/>
                  </a:lnTo>
                  <a:lnTo>
                    <a:pt x="0" y="411480"/>
                  </a:lnTo>
                  <a:lnTo>
                    <a:pt x="0" y="0"/>
                  </a:lnTo>
                  <a:lnTo>
                    <a:pt x="914400" y="0"/>
                  </a:lnTo>
                  <a:lnTo>
                    <a:pt x="914400" y="342900"/>
                  </a:lnTo>
                </a:path>
              </a:pathLst>
            </a:custGeom>
            <a:ln w="12192">
              <a:solidFill>
                <a:srgbClr val="41709C"/>
              </a:solidFill>
            </a:ln>
          </p:spPr>
          <p:txBody>
            <a:bodyPr wrap="square" lIns="0" tIns="0" rIns="0" bIns="0" rtlCol="0"/>
            <a:lstStyle/>
            <a:p>
              <a:endParaRPr/>
            </a:p>
          </p:txBody>
        </p:sp>
      </p:grpSp>
      <p:sp>
        <p:nvSpPr>
          <p:cNvPr id="35" name="object 35"/>
          <p:cNvSpPr txBox="1"/>
          <p:nvPr/>
        </p:nvSpPr>
        <p:spPr>
          <a:xfrm>
            <a:off x="10406633" y="1672844"/>
            <a:ext cx="38989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c-4</a:t>
            </a:r>
            <a:endParaRPr sz="1200">
              <a:latin typeface="Calibri"/>
              <a:cs typeface="Calibri"/>
            </a:endParaRPr>
          </a:p>
        </p:txBody>
      </p:sp>
      <p:sp>
        <p:nvSpPr>
          <p:cNvPr id="36" name="object 36"/>
          <p:cNvSpPr txBox="1"/>
          <p:nvPr/>
        </p:nvSpPr>
        <p:spPr>
          <a:xfrm>
            <a:off x="7080631" y="1362202"/>
            <a:ext cx="686435"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Calibri"/>
                <a:cs typeface="Calibri"/>
              </a:rPr>
              <a:t>R</a:t>
            </a:r>
            <a:r>
              <a:rPr sz="1800" dirty="0">
                <a:latin typeface="Calibri"/>
                <a:cs typeface="Calibri"/>
              </a:rPr>
              <a:t>e</a:t>
            </a:r>
            <a:r>
              <a:rPr sz="1800" spc="5" dirty="0">
                <a:latin typeface="Calibri"/>
                <a:cs typeface="Calibri"/>
              </a:rPr>
              <a:t>s</a:t>
            </a:r>
            <a:r>
              <a:rPr sz="1800" spc="-5" dirty="0">
                <a:latin typeface="Calibri"/>
                <a:cs typeface="Calibri"/>
              </a:rPr>
              <a:t>ul</a:t>
            </a:r>
            <a:r>
              <a:rPr sz="1800" spc="-10" dirty="0">
                <a:latin typeface="Calibri"/>
                <a:cs typeface="Calibri"/>
              </a:rPr>
              <a:t>t</a:t>
            </a:r>
            <a:r>
              <a:rPr sz="1800" dirty="0">
                <a:latin typeface="Calibri"/>
                <a:cs typeface="Calibri"/>
              </a:rPr>
              <a:t>s</a:t>
            </a:r>
            <a:endParaRPr sz="1800">
              <a:latin typeface="Calibri"/>
              <a:cs typeface="Calibri"/>
            </a:endParaRPr>
          </a:p>
        </p:txBody>
      </p:sp>
      <p:grpSp>
        <p:nvGrpSpPr>
          <p:cNvPr id="37" name="object 37"/>
          <p:cNvGrpSpPr/>
          <p:nvPr/>
        </p:nvGrpSpPr>
        <p:grpSpPr>
          <a:xfrm>
            <a:off x="9355581" y="2429001"/>
            <a:ext cx="927100" cy="429259"/>
            <a:chOff x="9355581" y="2429001"/>
            <a:chExt cx="927100" cy="429259"/>
          </a:xfrm>
        </p:grpSpPr>
        <p:sp>
          <p:nvSpPr>
            <p:cNvPr id="38" name="object 38"/>
            <p:cNvSpPr/>
            <p:nvPr/>
          </p:nvSpPr>
          <p:spPr>
            <a:xfrm>
              <a:off x="9361931" y="2435351"/>
              <a:ext cx="914400" cy="416559"/>
            </a:xfrm>
            <a:custGeom>
              <a:avLst/>
              <a:gdLst/>
              <a:ahLst/>
              <a:cxnLst/>
              <a:rect l="l" t="t" r="r" b="b"/>
              <a:pathLst>
                <a:path w="914400" h="416560">
                  <a:moveTo>
                    <a:pt x="914400" y="0"/>
                  </a:moveTo>
                  <a:lnTo>
                    <a:pt x="0" y="0"/>
                  </a:lnTo>
                  <a:lnTo>
                    <a:pt x="0" y="416051"/>
                  </a:lnTo>
                  <a:lnTo>
                    <a:pt x="845058" y="416051"/>
                  </a:lnTo>
                  <a:lnTo>
                    <a:pt x="914400" y="346710"/>
                  </a:lnTo>
                  <a:lnTo>
                    <a:pt x="914400" y="0"/>
                  </a:lnTo>
                  <a:close/>
                </a:path>
              </a:pathLst>
            </a:custGeom>
            <a:solidFill>
              <a:srgbClr val="006FC0"/>
            </a:solidFill>
          </p:spPr>
          <p:txBody>
            <a:bodyPr wrap="square" lIns="0" tIns="0" rIns="0" bIns="0" rtlCol="0"/>
            <a:lstStyle/>
            <a:p>
              <a:endParaRPr/>
            </a:p>
          </p:txBody>
        </p:sp>
        <p:sp>
          <p:nvSpPr>
            <p:cNvPr id="39" name="object 39"/>
            <p:cNvSpPr/>
            <p:nvPr/>
          </p:nvSpPr>
          <p:spPr>
            <a:xfrm>
              <a:off x="10206989" y="2782061"/>
              <a:ext cx="69850" cy="69850"/>
            </a:xfrm>
            <a:custGeom>
              <a:avLst/>
              <a:gdLst/>
              <a:ahLst/>
              <a:cxnLst/>
              <a:rect l="l" t="t" r="r" b="b"/>
              <a:pathLst>
                <a:path w="69850" h="69850">
                  <a:moveTo>
                    <a:pt x="69341" y="0"/>
                  </a:moveTo>
                  <a:lnTo>
                    <a:pt x="13842" y="13842"/>
                  </a:lnTo>
                  <a:lnTo>
                    <a:pt x="0" y="69341"/>
                  </a:lnTo>
                  <a:lnTo>
                    <a:pt x="69341" y="0"/>
                  </a:lnTo>
                  <a:close/>
                </a:path>
              </a:pathLst>
            </a:custGeom>
            <a:solidFill>
              <a:srgbClr val="005A9A"/>
            </a:solidFill>
          </p:spPr>
          <p:txBody>
            <a:bodyPr wrap="square" lIns="0" tIns="0" rIns="0" bIns="0" rtlCol="0"/>
            <a:lstStyle/>
            <a:p>
              <a:endParaRPr/>
            </a:p>
          </p:txBody>
        </p:sp>
        <p:sp>
          <p:nvSpPr>
            <p:cNvPr id="40" name="object 40"/>
            <p:cNvSpPr/>
            <p:nvPr/>
          </p:nvSpPr>
          <p:spPr>
            <a:xfrm>
              <a:off x="9361931" y="2435351"/>
              <a:ext cx="914400" cy="416559"/>
            </a:xfrm>
            <a:custGeom>
              <a:avLst/>
              <a:gdLst/>
              <a:ahLst/>
              <a:cxnLst/>
              <a:rect l="l" t="t" r="r" b="b"/>
              <a:pathLst>
                <a:path w="914400" h="416560">
                  <a:moveTo>
                    <a:pt x="845058" y="416051"/>
                  </a:moveTo>
                  <a:lnTo>
                    <a:pt x="858901" y="360552"/>
                  </a:lnTo>
                  <a:lnTo>
                    <a:pt x="914400" y="346710"/>
                  </a:lnTo>
                  <a:lnTo>
                    <a:pt x="845058" y="416051"/>
                  </a:lnTo>
                  <a:lnTo>
                    <a:pt x="0" y="416051"/>
                  </a:lnTo>
                  <a:lnTo>
                    <a:pt x="0" y="0"/>
                  </a:lnTo>
                  <a:lnTo>
                    <a:pt x="914400" y="0"/>
                  </a:lnTo>
                  <a:lnTo>
                    <a:pt x="914400" y="346710"/>
                  </a:lnTo>
                </a:path>
              </a:pathLst>
            </a:custGeom>
            <a:ln w="12191">
              <a:solidFill>
                <a:srgbClr val="41709C"/>
              </a:solidFill>
            </a:ln>
          </p:spPr>
          <p:txBody>
            <a:bodyPr wrap="square" lIns="0" tIns="0" rIns="0" bIns="0" rtlCol="0"/>
            <a:lstStyle/>
            <a:p>
              <a:endParaRPr/>
            </a:p>
          </p:txBody>
        </p:sp>
      </p:grpSp>
      <p:sp>
        <p:nvSpPr>
          <p:cNvPr id="41" name="object 41"/>
          <p:cNvSpPr txBox="1"/>
          <p:nvPr/>
        </p:nvSpPr>
        <p:spPr>
          <a:xfrm>
            <a:off x="9625076" y="2496058"/>
            <a:ext cx="3892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c-5</a:t>
            </a:r>
            <a:endParaRPr sz="1200">
              <a:latin typeface="Calibri"/>
              <a:cs typeface="Calibri"/>
            </a:endParaRPr>
          </a:p>
        </p:txBody>
      </p:sp>
      <p:sp>
        <p:nvSpPr>
          <p:cNvPr id="42" name="object 42"/>
          <p:cNvSpPr/>
          <p:nvPr/>
        </p:nvSpPr>
        <p:spPr>
          <a:xfrm>
            <a:off x="9797288" y="3154552"/>
            <a:ext cx="76200" cy="727710"/>
          </a:xfrm>
          <a:custGeom>
            <a:avLst/>
            <a:gdLst/>
            <a:ahLst/>
            <a:cxnLst/>
            <a:rect l="l" t="t" r="r" b="b"/>
            <a:pathLst>
              <a:path w="76200" h="727710">
                <a:moveTo>
                  <a:pt x="0" y="650621"/>
                </a:moveTo>
                <a:lnTo>
                  <a:pt x="37083" y="727202"/>
                </a:lnTo>
                <a:lnTo>
                  <a:pt x="69727" y="663829"/>
                </a:lnTo>
                <a:lnTo>
                  <a:pt x="44195" y="663829"/>
                </a:lnTo>
                <a:lnTo>
                  <a:pt x="31495" y="663702"/>
                </a:lnTo>
                <a:lnTo>
                  <a:pt x="31656" y="650990"/>
                </a:lnTo>
                <a:lnTo>
                  <a:pt x="0" y="650621"/>
                </a:lnTo>
                <a:close/>
              </a:path>
              <a:path w="76200" h="727710">
                <a:moveTo>
                  <a:pt x="31656" y="650990"/>
                </a:moveTo>
                <a:lnTo>
                  <a:pt x="31495" y="663702"/>
                </a:lnTo>
                <a:lnTo>
                  <a:pt x="44195" y="663829"/>
                </a:lnTo>
                <a:lnTo>
                  <a:pt x="44356" y="651139"/>
                </a:lnTo>
                <a:lnTo>
                  <a:pt x="31656" y="650990"/>
                </a:lnTo>
                <a:close/>
              </a:path>
              <a:path w="76200" h="727710">
                <a:moveTo>
                  <a:pt x="44356" y="651139"/>
                </a:moveTo>
                <a:lnTo>
                  <a:pt x="44195" y="663829"/>
                </a:lnTo>
                <a:lnTo>
                  <a:pt x="69727" y="663829"/>
                </a:lnTo>
                <a:lnTo>
                  <a:pt x="76072" y="651510"/>
                </a:lnTo>
                <a:lnTo>
                  <a:pt x="44356" y="651139"/>
                </a:lnTo>
                <a:close/>
              </a:path>
              <a:path w="76200" h="727710">
                <a:moveTo>
                  <a:pt x="39877" y="0"/>
                </a:moveTo>
                <a:lnTo>
                  <a:pt x="31656" y="650990"/>
                </a:lnTo>
                <a:lnTo>
                  <a:pt x="44356" y="651139"/>
                </a:lnTo>
                <a:lnTo>
                  <a:pt x="52577" y="254"/>
                </a:lnTo>
                <a:lnTo>
                  <a:pt x="39877" y="0"/>
                </a:lnTo>
                <a:close/>
              </a:path>
            </a:pathLst>
          </a:custGeom>
          <a:solidFill>
            <a:srgbClr val="000000"/>
          </a:solidFill>
        </p:spPr>
        <p:txBody>
          <a:bodyPr wrap="square" lIns="0" tIns="0" rIns="0" bIns="0" rtlCol="0"/>
          <a:lstStyle/>
          <a:p>
            <a:endParaRPr/>
          </a:p>
        </p:txBody>
      </p:sp>
      <p:sp>
        <p:nvSpPr>
          <p:cNvPr id="43" name="object 43"/>
          <p:cNvSpPr txBox="1"/>
          <p:nvPr/>
        </p:nvSpPr>
        <p:spPr>
          <a:xfrm>
            <a:off x="9863455" y="3336747"/>
            <a:ext cx="148145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Relevance</a:t>
            </a:r>
            <a:r>
              <a:rPr sz="1400" spc="-40" dirty="0">
                <a:latin typeface="Calibri"/>
                <a:cs typeface="Calibri"/>
              </a:rPr>
              <a:t> </a:t>
            </a:r>
            <a:r>
              <a:rPr sz="1400" spc="-5" dirty="0">
                <a:latin typeface="Calibri"/>
                <a:cs typeface="Calibri"/>
              </a:rPr>
              <a:t>Feedback</a:t>
            </a:r>
            <a:endParaRPr sz="1400">
              <a:latin typeface="Calibri"/>
              <a:cs typeface="Calibri"/>
            </a:endParaRPr>
          </a:p>
        </p:txBody>
      </p:sp>
      <p:grpSp>
        <p:nvGrpSpPr>
          <p:cNvPr id="44" name="object 44"/>
          <p:cNvGrpSpPr/>
          <p:nvPr/>
        </p:nvGrpSpPr>
        <p:grpSpPr>
          <a:xfrm>
            <a:off x="3752088" y="4026408"/>
            <a:ext cx="3268979" cy="2365375"/>
            <a:chOff x="3752088" y="4026408"/>
            <a:chExt cx="3268979" cy="2365375"/>
          </a:xfrm>
        </p:grpSpPr>
        <p:sp>
          <p:nvSpPr>
            <p:cNvPr id="45" name="object 45"/>
            <p:cNvSpPr/>
            <p:nvPr/>
          </p:nvSpPr>
          <p:spPr>
            <a:xfrm>
              <a:off x="3771138" y="4045458"/>
              <a:ext cx="3230880" cy="2327275"/>
            </a:xfrm>
            <a:custGeom>
              <a:avLst/>
              <a:gdLst/>
              <a:ahLst/>
              <a:cxnLst/>
              <a:rect l="l" t="t" r="r" b="b"/>
              <a:pathLst>
                <a:path w="3230879" h="2327275">
                  <a:moveTo>
                    <a:pt x="0" y="0"/>
                  </a:moveTo>
                  <a:lnTo>
                    <a:pt x="2843021" y="0"/>
                  </a:lnTo>
                  <a:lnTo>
                    <a:pt x="2891682" y="3021"/>
                  </a:lnTo>
                  <a:lnTo>
                    <a:pt x="2938536" y="11843"/>
                  </a:lnTo>
                  <a:lnTo>
                    <a:pt x="2983221" y="26102"/>
                  </a:lnTo>
                  <a:lnTo>
                    <a:pt x="3025374" y="45435"/>
                  </a:lnTo>
                  <a:lnTo>
                    <a:pt x="3064631" y="69480"/>
                  </a:lnTo>
                  <a:lnTo>
                    <a:pt x="3100630" y="97872"/>
                  </a:lnTo>
                  <a:lnTo>
                    <a:pt x="3133007" y="130249"/>
                  </a:lnTo>
                  <a:lnTo>
                    <a:pt x="3161399" y="166248"/>
                  </a:lnTo>
                  <a:lnTo>
                    <a:pt x="3185444" y="205505"/>
                  </a:lnTo>
                  <a:lnTo>
                    <a:pt x="3204777" y="247658"/>
                  </a:lnTo>
                  <a:lnTo>
                    <a:pt x="3219036" y="292343"/>
                  </a:lnTo>
                  <a:lnTo>
                    <a:pt x="3227858" y="339197"/>
                  </a:lnTo>
                  <a:lnTo>
                    <a:pt x="3230880" y="387858"/>
                  </a:lnTo>
                  <a:lnTo>
                    <a:pt x="3230880" y="2327148"/>
                  </a:lnTo>
                  <a:lnTo>
                    <a:pt x="0" y="2327148"/>
                  </a:lnTo>
                  <a:lnTo>
                    <a:pt x="0" y="0"/>
                  </a:lnTo>
                  <a:close/>
                </a:path>
              </a:pathLst>
            </a:custGeom>
            <a:ln w="38100">
              <a:solidFill>
                <a:srgbClr val="C55A11"/>
              </a:solidFill>
            </a:ln>
          </p:spPr>
          <p:txBody>
            <a:bodyPr wrap="square" lIns="0" tIns="0" rIns="0" bIns="0" rtlCol="0"/>
            <a:lstStyle/>
            <a:p>
              <a:endParaRPr/>
            </a:p>
          </p:txBody>
        </p:sp>
        <p:sp>
          <p:nvSpPr>
            <p:cNvPr id="46" name="object 46"/>
            <p:cNvSpPr/>
            <p:nvPr/>
          </p:nvSpPr>
          <p:spPr>
            <a:xfrm>
              <a:off x="4128516" y="4209288"/>
              <a:ext cx="809625" cy="347980"/>
            </a:xfrm>
            <a:custGeom>
              <a:avLst/>
              <a:gdLst/>
              <a:ahLst/>
              <a:cxnLst/>
              <a:rect l="l" t="t" r="r" b="b"/>
              <a:pathLst>
                <a:path w="809625" h="347979">
                  <a:moveTo>
                    <a:pt x="809244" y="0"/>
                  </a:moveTo>
                  <a:lnTo>
                    <a:pt x="0" y="0"/>
                  </a:lnTo>
                  <a:lnTo>
                    <a:pt x="0" y="347472"/>
                  </a:lnTo>
                  <a:lnTo>
                    <a:pt x="788543" y="347472"/>
                  </a:lnTo>
                  <a:lnTo>
                    <a:pt x="809244" y="326770"/>
                  </a:lnTo>
                  <a:lnTo>
                    <a:pt x="809244" y="0"/>
                  </a:lnTo>
                  <a:close/>
                </a:path>
              </a:pathLst>
            </a:custGeom>
            <a:solidFill>
              <a:srgbClr val="00AF50"/>
            </a:solidFill>
          </p:spPr>
          <p:txBody>
            <a:bodyPr wrap="square" lIns="0" tIns="0" rIns="0" bIns="0" rtlCol="0"/>
            <a:lstStyle/>
            <a:p>
              <a:endParaRPr/>
            </a:p>
          </p:txBody>
        </p:sp>
        <p:sp>
          <p:nvSpPr>
            <p:cNvPr id="47" name="object 47"/>
            <p:cNvSpPr/>
            <p:nvPr/>
          </p:nvSpPr>
          <p:spPr>
            <a:xfrm>
              <a:off x="4917059" y="4536059"/>
              <a:ext cx="20955" cy="20955"/>
            </a:xfrm>
            <a:custGeom>
              <a:avLst/>
              <a:gdLst/>
              <a:ahLst/>
              <a:cxnLst/>
              <a:rect l="l" t="t" r="r" b="b"/>
              <a:pathLst>
                <a:path w="20954" h="20954">
                  <a:moveTo>
                    <a:pt x="20700" y="0"/>
                  </a:moveTo>
                  <a:lnTo>
                    <a:pt x="4063" y="4064"/>
                  </a:lnTo>
                  <a:lnTo>
                    <a:pt x="0" y="20701"/>
                  </a:lnTo>
                  <a:lnTo>
                    <a:pt x="20700" y="0"/>
                  </a:lnTo>
                  <a:close/>
                </a:path>
              </a:pathLst>
            </a:custGeom>
            <a:solidFill>
              <a:srgbClr val="008D40"/>
            </a:solidFill>
          </p:spPr>
          <p:txBody>
            <a:bodyPr wrap="square" lIns="0" tIns="0" rIns="0" bIns="0" rtlCol="0"/>
            <a:lstStyle/>
            <a:p>
              <a:endParaRPr/>
            </a:p>
          </p:txBody>
        </p:sp>
        <p:sp>
          <p:nvSpPr>
            <p:cNvPr id="48" name="object 48"/>
            <p:cNvSpPr/>
            <p:nvPr/>
          </p:nvSpPr>
          <p:spPr>
            <a:xfrm>
              <a:off x="4128516" y="4209288"/>
              <a:ext cx="809625" cy="347980"/>
            </a:xfrm>
            <a:custGeom>
              <a:avLst/>
              <a:gdLst/>
              <a:ahLst/>
              <a:cxnLst/>
              <a:rect l="l" t="t" r="r" b="b"/>
              <a:pathLst>
                <a:path w="809625" h="347979">
                  <a:moveTo>
                    <a:pt x="788543" y="347472"/>
                  </a:moveTo>
                  <a:lnTo>
                    <a:pt x="792607" y="330835"/>
                  </a:lnTo>
                  <a:lnTo>
                    <a:pt x="809244" y="326770"/>
                  </a:lnTo>
                  <a:lnTo>
                    <a:pt x="788543" y="347472"/>
                  </a:lnTo>
                  <a:lnTo>
                    <a:pt x="0" y="347472"/>
                  </a:lnTo>
                  <a:lnTo>
                    <a:pt x="0" y="0"/>
                  </a:lnTo>
                  <a:lnTo>
                    <a:pt x="809244" y="0"/>
                  </a:lnTo>
                  <a:lnTo>
                    <a:pt x="809244" y="326770"/>
                  </a:lnTo>
                </a:path>
              </a:pathLst>
            </a:custGeom>
            <a:ln w="12191">
              <a:solidFill>
                <a:srgbClr val="41709C"/>
              </a:solidFill>
            </a:ln>
          </p:spPr>
          <p:txBody>
            <a:bodyPr wrap="square" lIns="0" tIns="0" rIns="0" bIns="0" rtlCol="0"/>
            <a:lstStyle/>
            <a:p>
              <a:endParaRPr/>
            </a:p>
          </p:txBody>
        </p:sp>
      </p:grpSp>
      <p:sp>
        <p:nvSpPr>
          <p:cNvPr id="49" name="object 49"/>
          <p:cNvSpPr txBox="1"/>
          <p:nvPr/>
        </p:nvSpPr>
        <p:spPr>
          <a:xfrm>
            <a:off x="4320285" y="4260342"/>
            <a:ext cx="4248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Doc</a:t>
            </a:r>
            <a:r>
              <a:rPr sz="1200" spc="-60" dirty="0">
                <a:solidFill>
                  <a:srgbClr val="FFFFFF"/>
                </a:solidFill>
                <a:latin typeface="Calibri"/>
                <a:cs typeface="Calibri"/>
              </a:rPr>
              <a:t> </a:t>
            </a:r>
            <a:r>
              <a:rPr sz="1200" dirty="0">
                <a:solidFill>
                  <a:srgbClr val="FFFFFF"/>
                </a:solidFill>
                <a:latin typeface="Calibri"/>
                <a:cs typeface="Calibri"/>
              </a:rPr>
              <a:t>-1</a:t>
            </a:r>
            <a:endParaRPr sz="1200">
              <a:latin typeface="Calibri"/>
              <a:cs typeface="Calibri"/>
            </a:endParaRPr>
          </a:p>
        </p:txBody>
      </p:sp>
      <p:grpSp>
        <p:nvGrpSpPr>
          <p:cNvPr id="50" name="object 50"/>
          <p:cNvGrpSpPr/>
          <p:nvPr/>
        </p:nvGrpSpPr>
        <p:grpSpPr>
          <a:xfrm>
            <a:off x="5678170" y="4227321"/>
            <a:ext cx="822325" cy="345440"/>
            <a:chOff x="5678170" y="4227321"/>
            <a:chExt cx="822325" cy="345440"/>
          </a:xfrm>
        </p:grpSpPr>
        <p:sp>
          <p:nvSpPr>
            <p:cNvPr id="51" name="object 51"/>
            <p:cNvSpPr/>
            <p:nvPr/>
          </p:nvSpPr>
          <p:spPr>
            <a:xfrm>
              <a:off x="5684520" y="4233671"/>
              <a:ext cx="809625" cy="332740"/>
            </a:xfrm>
            <a:custGeom>
              <a:avLst/>
              <a:gdLst/>
              <a:ahLst/>
              <a:cxnLst/>
              <a:rect l="l" t="t" r="r" b="b"/>
              <a:pathLst>
                <a:path w="809625" h="332739">
                  <a:moveTo>
                    <a:pt x="809243" y="0"/>
                  </a:moveTo>
                  <a:lnTo>
                    <a:pt x="0" y="0"/>
                  </a:lnTo>
                  <a:lnTo>
                    <a:pt x="0" y="332231"/>
                  </a:lnTo>
                  <a:lnTo>
                    <a:pt x="753871" y="332231"/>
                  </a:lnTo>
                  <a:lnTo>
                    <a:pt x="809243" y="276859"/>
                  </a:lnTo>
                  <a:lnTo>
                    <a:pt x="809243" y="0"/>
                  </a:lnTo>
                  <a:close/>
                </a:path>
              </a:pathLst>
            </a:custGeom>
            <a:solidFill>
              <a:srgbClr val="FFC000"/>
            </a:solidFill>
          </p:spPr>
          <p:txBody>
            <a:bodyPr wrap="square" lIns="0" tIns="0" rIns="0" bIns="0" rtlCol="0"/>
            <a:lstStyle/>
            <a:p>
              <a:endParaRPr/>
            </a:p>
          </p:txBody>
        </p:sp>
        <p:sp>
          <p:nvSpPr>
            <p:cNvPr id="52" name="object 52"/>
            <p:cNvSpPr/>
            <p:nvPr/>
          </p:nvSpPr>
          <p:spPr>
            <a:xfrm>
              <a:off x="6438392" y="4510531"/>
              <a:ext cx="55880" cy="55880"/>
            </a:xfrm>
            <a:custGeom>
              <a:avLst/>
              <a:gdLst/>
              <a:ahLst/>
              <a:cxnLst/>
              <a:rect l="l" t="t" r="r" b="b"/>
              <a:pathLst>
                <a:path w="55879" h="55879">
                  <a:moveTo>
                    <a:pt x="55372" y="0"/>
                  </a:moveTo>
                  <a:lnTo>
                    <a:pt x="11049" y="11049"/>
                  </a:lnTo>
                  <a:lnTo>
                    <a:pt x="0" y="55372"/>
                  </a:lnTo>
                  <a:lnTo>
                    <a:pt x="55372" y="0"/>
                  </a:lnTo>
                  <a:close/>
                </a:path>
              </a:pathLst>
            </a:custGeom>
            <a:solidFill>
              <a:srgbClr val="CD9A00"/>
            </a:solidFill>
          </p:spPr>
          <p:txBody>
            <a:bodyPr wrap="square" lIns="0" tIns="0" rIns="0" bIns="0" rtlCol="0"/>
            <a:lstStyle/>
            <a:p>
              <a:endParaRPr/>
            </a:p>
          </p:txBody>
        </p:sp>
        <p:sp>
          <p:nvSpPr>
            <p:cNvPr id="53" name="object 53"/>
            <p:cNvSpPr/>
            <p:nvPr/>
          </p:nvSpPr>
          <p:spPr>
            <a:xfrm>
              <a:off x="5684520" y="4233671"/>
              <a:ext cx="809625" cy="332740"/>
            </a:xfrm>
            <a:custGeom>
              <a:avLst/>
              <a:gdLst/>
              <a:ahLst/>
              <a:cxnLst/>
              <a:rect l="l" t="t" r="r" b="b"/>
              <a:pathLst>
                <a:path w="809625" h="332739">
                  <a:moveTo>
                    <a:pt x="753871" y="332231"/>
                  </a:moveTo>
                  <a:lnTo>
                    <a:pt x="764920" y="287908"/>
                  </a:lnTo>
                  <a:lnTo>
                    <a:pt x="809243" y="276859"/>
                  </a:lnTo>
                  <a:lnTo>
                    <a:pt x="753871" y="332231"/>
                  </a:lnTo>
                  <a:lnTo>
                    <a:pt x="0" y="332231"/>
                  </a:lnTo>
                  <a:lnTo>
                    <a:pt x="0" y="0"/>
                  </a:lnTo>
                  <a:lnTo>
                    <a:pt x="809243" y="0"/>
                  </a:lnTo>
                  <a:lnTo>
                    <a:pt x="809243" y="276859"/>
                  </a:lnTo>
                </a:path>
              </a:pathLst>
            </a:custGeom>
            <a:ln w="12192">
              <a:solidFill>
                <a:srgbClr val="41709C"/>
              </a:solidFill>
            </a:ln>
          </p:spPr>
          <p:txBody>
            <a:bodyPr wrap="square" lIns="0" tIns="0" rIns="0" bIns="0" rtlCol="0"/>
            <a:lstStyle/>
            <a:p>
              <a:endParaRPr/>
            </a:p>
          </p:txBody>
        </p:sp>
      </p:grpSp>
      <p:sp>
        <p:nvSpPr>
          <p:cNvPr id="54" name="object 54"/>
          <p:cNvSpPr txBox="1"/>
          <p:nvPr/>
        </p:nvSpPr>
        <p:spPr>
          <a:xfrm>
            <a:off x="5894959" y="4260342"/>
            <a:ext cx="3892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c-2</a:t>
            </a:r>
            <a:endParaRPr sz="1200">
              <a:latin typeface="Calibri"/>
              <a:cs typeface="Calibri"/>
            </a:endParaRPr>
          </a:p>
        </p:txBody>
      </p:sp>
      <p:grpSp>
        <p:nvGrpSpPr>
          <p:cNvPr id="55" name="object 55"/>
          <p:cNvGrpSpPr/>
          <p:nvPr/>
        </p:nvGrpSpPr>
        <p:grpSpPr>
          <a:xfrm>
            <a:off x="4122165" y="5016753"/>
            <a:ext cx="822325" cy="372745"/>
            <a:chOff x="4122165" y="5016753"/>
            <a:chExt cx="822325" cy="372745"/>
          </a:xfrm>
        </p:grpSpPr>
        <p:sp>
          <p:nvSpPr>
            <p:cNvPr id="56" name="object 56"/>
            <p:cNvSpPr/>
            <p:nvPr/>
          </p:nvSpPr>
          <p:spPr>
            <a:xfrm>
              <a:off x="4128515" y="5023103"/>
              <a:ext cx="809625" cy="360045"/>
            </a:xfrm>
            <a:custGeom>
              <a:avLst/>
              <a:gdLst/>
              <a:ahLst/>
              <a:cxnLst/>
              <a:rect l="l" t="t" r="r" b="b"/>
              <a:pathLst>
                <a:path w="809625" h="360045">
                  <a:moveTo>
                    <a:pt x="809244" y="0"/>
                  </a:moveTo>
                  <a:lnTo>
                    <a:pt x="0" y="0"/>
                  </a:lnTo>
                  <a:lnTo>
                    <a:pt x="0" y="359664"/>
                  </a:lnTo>
                  <a:lnTo>
                    <a:pt x="749300" y="359664"/>
                  </a:lnTo>
                  <a:lnTo>
                    <a:pt x="809244" y="299720"/>
                  </a:lnTo>
                  <a:lnTo>
                    <a:pt x="809244" y="0"/>
                  </a:lnTo>
                  <a:close/>
                </a:path>
              </a:pathLst>
            </a:custGeom>
            <a:solidFill>
              <a:srgbClr val="006FC0"/>
            </a:solidFill>
          </p:spPr>
          <p:txBody>
            <a:bodyPr wrap="square" lIns="0" tIns="0" rIns="0" bIns="0" rtlCol="0"/>
            <a:lstStyle/>
            <a:p>
              <a:endParaRPr/>
            </a:p>
          </p:txBody>
        </p:sp>
        <p:sp>
          <p:nvSpPr>
            <p:cNvPr id="57" name="object 57"/>
            <p:cNvSpPr/>
            <p:nvPr/>
          </p:nvSpPr>
          <p:spPr>
            <a:xfrm>
              <a:off x="4877815" y="5322823"/>
              <a:ext cx="60325" cy="60325"/>
            </a:xfrm>
            <a:custGeom>
              <a:avLst/>
              <a:gdLst/>
              <a:ahLst/>
              <a:cxnLst/>
              <a:rect l="l" t="t" r="r" b="b"/>
              <a:pathLst>
                <a:path w="60325" h="60325">
                  <a:moveTo>
                    <a:pt x="59944" y="0"/>
                  </a:moveTo>
                  <a:lnTo>
                    <a:pt x="11937" y="11937"/>
                  </a:lnTo>
                  <a:lnTo>
                    <a:pt x="0" y="59943"/>
                  </a:lnTo>
                  <a:lnTo>
                    <a:pt x="59944" y="0"/>
                  </a:lnTo>
                  <a:close/>
                </a:path>
              </a:pathLst>
            </a:custGeom>
            <a:solidFill>
              <a:srgbClr val="005A9A"/>
            </a:solidFill>
          </p:spPr>
          <p:txBody>
            <a:bodyPr wrap="square" lIns="0" tIns="0" rIns="0" bIns="0" rtlCol="0"/>
            <a:lstStyle/>
            <a:p>
              <a:endParaRPr/>
            </a:p>
          </p:txBody>
        </p:sp>
        <p:sp>
          <p:nvSpPr>
            <p:cNvPr id="58" name="object 58"/>
            <p:cNvSpPr/>
            <p:nvPr/>
          </p:nvSpPr>
          <p:spPr>
            <a:xfrm>
              <a:off x="4128515" y="5023103"/>
              <a:ext cx="809625" cy="360045"/>
            </a:xfrm>
            <a:custGeom>
              <a:avLst/>
              <a:gdLst/>
              <a:ahLst/>
              <a:cxnLst/>
              <a:rect l="l" t="t" r="r" b="b"/>
              <a:pathLst>
                <a:path w="809625" h="360045">
                  <a:moveTo>
                    <a:pt x="749300" y="359664"/>
                  </a:moveTo>
                  <a:lnTo>
                    <a:pt x="761238" y="311658"/>
                  </a:lnTo>
                  <a:lnTo>
                    <a:pt x="809244" y="299720"/>
                  </a:lnTo>
                  <a:lnTo>
                    <a:pt x="749300" y="359664"/>
                  </a:lnTo>
                  <a:lnTo>
                    <a:pt x="0" y="359664"/>
                  </a:lnTo>
                  <a:lnTo>
                    <a:pt x="0" y="0"/>
                  </a:lnTo>
                  <a:lnTo>
                    <a:pt x="809244" y="0"/>
                  </a:lnTo>
                  <a:lnTo>
                    <a:pt x="809244" y="299720"/>
                  </a:lnTo>
                </a:path>
              </a:pathLst>
            </a:custGeom>
            <a:ln w="12192">
              <a:solidFill>
                <a:srgbClr val="41709C"/>
              </a:solidFill>
            </a:ln>
          </p:spPr>
          <p:txBody>
            <a:bodyPr wrap="square" lIns="0" tIns="0" rIns="0" bIns="0" rtlCol="0"/>
            <a:lstStyle/>
            <a:p>
              <a:endParaRPr/>
            </a:p>
          </p:txBody>
        </p:sp>
      </p:grpSp>
      <p:sp>
        <p:nvSpPr>
          <p:cNvPr id="59" name="object 59"/>
          <p:cNvSpPr txBox="1"/>
          <p:nvPr/>
        </p:nvSpPr>
        <p:spPr>
          <a:xfrm>
            <a:off x="4338573" y="5060442"/>
            <a:ext cx="3892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
            </a:r>
            <a:r>
              <a:rPr sz="1200" spc="-5" dirty="0">
                <a:solidFill>
                  <a:srgbClr val="FFFFFF"/>
                </a:solidFill>
                <a:latin typeface="Calibri"/>
                <a:cs typeface="Calibri"/>
              </a:rPr>
              <a:t>o</a:t>
            </a:r>
            <a:r>
              <a:rPr sz="1200" dirty="0">
                <a:solidFill>
                  <a:srgbClr val="FFFFFF"/>
                </a:solidFill>
                <a:latin typeface="Calibri"/>
                <a:cs typeface="Calibri"/>
              </a:rPr>
              <a:t>c-7</a:t>
            </a:r>
            <a:endParaRPr sz="1200">
              <a:latin typeface="Calibri"/>
              <a:cs typeface="Calibri"/>
            </a:endParaRPr>
          </a:p>
        </p:txBody>
      </p:sp>
      <p:grpSp>
        <p:nvGrpSpPr>
          <p:cNvPr id="60" name="object 60"/>
          <p:cNvGrpSpPr/>
          <p:nvPr/>
        </p:nvGrpSpPr>
        <p:grpSpPr>
          <a:xfrm>
            <a:off x="5678423" y="5021579"/>
            <a:ext cx="821690" cy="367665"/>
            <a:chOff x="5678423" y="5021579"/>
            <a:chExt cx="821690" cy="367665"/>
          </a:xfrm>
        </p:grpSpPr>
        <p:sp>
          <p:nvSpPr>
            <p:cNvPr id="61" name="object 61"/>
            <p:cNvSpPr/>
            <p:nvPr/>
          </p:nvSpPr>
          <p:spPr>
            <a:xfrm>
              <a:off x="5684519" y="5027675"/>
              <a:ext cx="809625" cy="355600"/>
            </a:xfrm>
            <a:custGeom>
              <a:avLst/>
              <a:gdLst/>
              <a:ahLst/>
              <a:cxnLst/>
              <a:rect l="l" t="t" r="r" b="b"/>
              <a:pathLst>
                <a:path w="809625" h="355600">
                  <a:moveTo>
                    <a:pt x="809243" y="0"/>
                  </a:moveTo>
                  <a:lnTo>
                    <a:pt x="0" y="0"/>
                  </a:lnTo>
                  <a:lnTo>
                    <a:pt x="0" y="355092"/>
                  </a:lnTo>
                  <a:lnTo>
                    <a:pt x="750062" y="355092"/>
                  </a:lnTo>
                  <a:lnTo>
                    <a:pt x="809243" y="295910"/>
                  </a:lnTo>
                  <a:lnTo>
                    <a:pt x="809243" y="0"/>
                  </a:lnTo>
                  <a:close/>
                </a:path>
              </a:pathLst>
            </a:custGeom>
            <a:solidFill>
              <a:srgbClr val="585858"/>
            </a:solidFill>
          </p:spPr>
          <p:txBody>
            <a:bodyPr wrap="square" lIns="0" tIns="0" rIns="0" bIns="0" rtlCol="0"/>
            <a:lstStyle/>
            <a:p>
              <a:endParaRPr/>
            </a:p>
          </p:txBody>
        </p:sp>
        <p:sp>
          <p:nvSpPr>
            <p:cNvPr id="62" name="object 62"/>
            <p:cNvSpPr/>
            <p:nvPr/>
          </p:nvSpPr>
          <p:spPr>
            <a:xfrm>
              <a:off x="6434581" y="5323585"/>
              <a:ext cx="59690" cy="59690"/>
            </a:xfrm>
            <a:custGeom>
              <a:avLst/>
              <a:gdLst/>
              <a:ahLst/>
              <a:cxnLst/>
              <a:rect l="l" t="t" r="r" b="b"/>
              <a:pathLst>
                <a:path w="59689" h="59689">
                  <a:moveTo>
                    <a:pt x="59181" y="0"/>
                  </a:moveTo>
                  <a:lnTo>
                    <a:pt x="11810" y="11810"/>
                  </a:lnTo>
                  <a:lnTo>
                    <a:pt x="0" y="59181"/>
                  </a:lnTo>
                  <a:lnTo>
                    <a:pt x="59181" y="0"/>
                  </a:lnTo>
                  <a:close/>
                </a:path>
              </a:pathLst>
            </a:custGeom>
            <a:solidFill>
              <a:srgbClr val="474747"/>
            </a:solidFill>
          </p:spPr>
          <p:txBody>
            <a:bodyPr wrap="square" lIns="0" tIns="0" rIns="0" bIns="0" rtlCol="0"/>
            <a:lstStyle/>
            <a:p>
              <a:endParaRPr/>
            </a:p>
          </p:txBody>
        </p:sp>
        <p:sp>
          <p:nvSpPr>
            <p:cNvPr id="63" name="object 63"/>
            <p:cNvSpPr/>
            <p:nvPr/>
          </p:nvSpPr>
          <p:spPr>
            <a:xfrm>
              <a:off x="5684519" y="5027675"/>
              <a:ext cx="809625" cy="355600"/>
            </a:xfrm>
            <a:custGeom>
              <a:avLst/>
              <a:gdLst/>
              <a:ahLst/>
              <a:cxnLst/>
              <a:rect l="l" t="t" r="r" b="b"/>
              <a:pathLst>
                <a:path w="809625" h="355600">
                  <a:moveTo>
                    <a:pt x="750062" y="355092"/>
                  </a:moveTo>
                  <a:lnTo>
                    <a:pt x="761872" y="307721"/>
                  </a:lnTo>
                  <a:lnTo>
                    <a:pt x="809243" y="295910"/>
                  </a:lnTo>
                  <a:lnTo>
                    <a:pt x="750062" y="355092"/>
                  </a:lnTo>
                  <a:lnTo>
                    <a:pt x="0" y="355092"/>
                  </a:lnTo>
                  <a:lnTo>
                    <a:pt x="0" y="0"/>
                  </a:lnTo>
                  <a:lnTo>
                    <a:pt x="809243" y="0"/>
                  </a:lnTo>
                  <a:lnTo>
                    <a:pt x="809243" y="295910"/>
                  </a:lnTo>
                </a:path>
              </a:pathLst>
            </a:custGeom>
            <a:ln w="12192">
              <a:solidFill>
                <a:srgbClr val="41709C"/>
              </a:solidFill>
            </a:ln>
          </p:spPr>
          <p:txBody>
            <a:bodyPr wrap="square" lIns="0" tIns="0" rIns="0" bIns="0" rtlCol="0"/>
            <a:lstStyle/>
            <a:p>
              <a:endParaRPr/>
            </a:p>
          </p:txBody>
        </p:sp>
      </p:grpSp>
      <p:sp>
        <p:nvSpPr>
          <p:cNvPr id="64" name="object 64"/>
          <p:cNvSpPr txBox="1"/>
          <p:nvPr/>
        </p:nvSpPr>
        <p:spPr>
          <a:xfrm>
            <a:off x="5855334" y="5063997"/>
            <a:ext cx="46735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Doc-10</a:t>
            </a:r>
            <a:endParaRPr sz="1200">
              <a:latin typeface="Calibri"/>
              <a:cs typeface="Calibri"/>
            </a:endParaRPr>
          </a:p>
        </p:txBody>
      </p:sp>
      <p:sp>
        <p:nvSpPr>
          <p:cNvPr id="65" name="object 65"/>
          <p:cNvSpPr txBox="1"/>
          <p:nvPr/>
        </p:nvSpPr>
        <p:spPr>
          <a:xfrm>
            <a:off x="8897239" y="522858"/>
            <a:ext cx="99123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Initial</a:t>
            </a:r>
            <a:r>
              <a:rPr sz="1400" spc="-20" dirty="0">
                <a:latin typeface="Calibri"/>
                <a:cs typeface="Calibri"/>
              </a:rPr>
              <a:t> </a:t>
            </a:r>
            <a:r>
              <a:rPr sz="1400" spc="-5" dirty="0">
                <a:latin typeface="Calibri"/>
                <a:cs typeface="Calibri"/>
              </a:rPr>
              <a:t>Results</a:t>
            </a:r>
            <a:endParaRPr sz="1400">
              <a:latin typeface="Calibri"/>
              <a:cs typeface="Calibri"/>
            </a:endParaRPr>
          </a:p>
        </p:txBody>
      </p:sp>
      <p:grpSp>
        <p:nvGrpSpPr>
          <p:cNvPr id="66" name="object 66"/>
          <p:cNvGrpSpPr/>
          <p:nvPr/>
        </p:nvGrpSpPr>
        <p:grpSpPr>
          <a:xfrm>
            <a:off x="9035542" y="3931665"/>
            <a:ext cx="1521460" cy="335915"/>
            <a:chOff x="9035542" y="3931665"/>
            <a:chExt cx="1521460" cy="335915"/>
          </a:xfrm>
        </p:grpSpPr>
        <p:sp>
          <p:nvSpPr>
            <p:cNvPr id="67" name="object 67"/>
            <p:cNvSpPr/>
            <p:nvPr/>
          </p:nvSpPr>
          <p:spPr>
            <a:xfrm>
              <a:off x="9041892" y="3938015"/>
              <a:ext cx="1508760" cy="323215"/>
            </a:xfrm>
            <a:custGeom>
              <a:avLst/>
              <a:gdLst/>
              <a:ahLst/>
              <a:cxnLst/>
              <a:rect l="l" t="t" r="r" b="b"/>
              <a:pathLst>
                <a:path w="1508759" h="323214">
                  <a:moveTo>
                    <a:pt x="1454911" y="0"/>
                  </a:moveTo>
                  <a:lnTo>
                    <a:pt x="53848" y="0"/>
                  </a:lnTo>
                  <a:lnTo>
                    <a:pt x="32896" y="4234"/>
                  </a:lnTo>
                  <a:lnTo>
                    <a:pt x="15779" y="15779"/>
                  </a:lnTo>
                  <a:lnTo>
                    <a:pt x="4234" y="32896"/>
                  </a:lnTo>
                  <a:lnTo>
                    <a:pt x="0" y="53847"/>
                  </a:lnTo>
                  <a:lnTo>
                    <a:pt x="0" y="269239"/>
                  </a:lnTo>
                  <a:lnTo>
                    <a:pt x="4234" y="290191"/>
                  </a:lnTo>
                  <a:lnTo>
                    <a:pt x="15779" y="307308"/>
                  </a:lnTo>
                  <a:lnTo>
                    <a:pt x="32896" y="318853"/>
                  </a:lnTo>
                  <a:lnTo>
                    <a:pt x="53848" y="323087"/>
                  </a:lnTo>
                  <a:lnTo>
                    <a:pt x="1454911" y="323087"/>
                  </a:lnTo>
                  <a:lnTo>
                    <a:pt x="1475863" y="318853"/>
                  </a:lnTo>
                  <a:lnTo>
                    <a:pt x="1492980" y="307308"/>
                  </a:lnTo>
                  <a:lnTo>
                    <a:pt x="1504525" y="290191"/>
                  </a:lnTo>
                  <a:lnTo>
                    <a:pt x="1508759" y="269239"/>
                  </a:lnTo>
                  <a:lnTo>
                    <a:pt x="1508759" y="53847"/>
                  </a:lnTo>
                  <a:lnTo>
                    <a:pt x="1504525" y="32896"/>
                  </a:lnTo>
                  <a:lnTo>
                    <a:pt x="1492980" y="15779"/>
                  </a:lnTo>
                  <a:lnTo>
                    <a:pt x="1475863" y="4234"/>
                  </a:lnTo>
                  <a:lnTo>
                    <a:pt x="1454911" y="0"/>
                  </a:lnTo>
                  <a:close/>
                </a:path>
              </a:pathLst>
            </a:custGeom>
            <a:solidFill>
              <a:srgbClr val="843B0C"/>
            </a:solidFill>
          </p:spPr>
          <p:txBody>
            <a:bodyPr wrap="square" lIns="0" tIns="0" rIns="0" bIns="0" rtlCol="0"/>
            <a:lstStyle/>
            <a:p>
              <a:endParaRPr/>
            </a:p>
          </p:txBody>
        </p:sp>
        <p:sp>
          <p:nvSpPr>
            <p:cNvPr id="68" name="object 68"/>
            <p:cNvSpPr/>
            <p:nvPr/>
          </p:nvSpPr>
          <p:spPr>
            <a:xfrm>
              <a:off x="9041892" y="3938015"/>
              <a:ext cx="1508760" cy="323215"/>
            </a:xfrm>
            <a:custGeom>
              <a:avLst/>
              <a:gdLst/>
              <a:ahLst/>
              <a:cxnLst/>
              <a:rect l="l" t="t" r="r" b="b"/>
              <a:pathLst>
                <a:path w="1508759" h="323214">
                  <a:moveTo>
                    <a:pt x="0" y="53847"/>
                  </a:moveTo>
                  <a:lnTo>
                    <a:pt x="4234" y="32896"/>
                  </a:lnTo>
                  <a:lnTo>
                    <a:pt x="15779" y="15779"/>
                  </a:lnTo>
                  <a:lnTo>
                    <a:pt x="32896" y="4234"/>
                  </a:lnTo>
                  <a:lnTo>
                    <a:pt x="53848" y="0"/>
                  </a:lnTo>
                  <a:lnTo>
                    <a:pt x="1454911" y="0"/>
                  </a:lnTo>
                  <a:lnTo>
                    <a:pt x="1475863" y="4234"/>
                  </a:lnTo>
                  <a:lnTo>
                    <a:pt x="1492980" y="15779"/>
                  </a:lnTo>
                  <a:lnTo>
                    <a:pt x="1504525" y="32896"/>
                  </a:lnTo>
                  <a:lnTo>
                    <a:pt x="1508759" y="53847"/>
                  </a:lnTo>
                  <a:lnTo>
                    <a:pt x="1508759" y="269239"/>
                  </a:lnTo>
                  <a:lnTo>
                    <a:pt x="1504525" y="290191"/>
                  </a:lnTo>
                  <a:lnTo>
                    <a:pt x="1492980" y="307308"/>
                  </a:lnTo>
                  <a:lnTo>
                    <a:pt x="1475863" y="318853"/>
                  </a:lnTo>
                  <a:lnTo>
                    <a:pt x="1454911" y="323087"/>
                  </a:lnTo>
                  <a:lnTo>
                    <a:pt x="53848" y="323087"/>
                  </a:lnTo>
                  <a:lnTo>
                    <a:pt x="32896" y="318853"/>
                  </a:lnTo>
                  <a:lnTo>
                    <a:pt x="15779" y="307308"/>
                  </a:lnTo>
                  <a:lnTo>
                    <a:pt x="4234" y="290191"/>
                  </a:lnTo>
                  <a:lnTo>
                    <a:pt x="0" y="269239"/>
                  </a:lnTo>
                  <a:lnTo>
                    <a:pt x="0" y="53847"/>
                  </a:lnTo>
                  <a:close/>
                </a:path>
              </a:pathLst>
            </a:custGeom>
            <a:ln w="12192">
              <a:solidFill>
                <a:srgbClr val="41709C"/>
              </a:solidFill>
            </a:ln>
          </p:spPr>
          <p:txBody>
            <a:bodyPr wrap="square" lIns="0" tIns="0" rIns="0" bIns="0" rtlCol="0"/>
            <a:lstStyle/>
            <a:p>
              <a:endParaRPr/>
            </a:p>
          </p:txBody>
        </p:sp>
      </p:grpSp>
      <p:sp>
        <p:nvSpPr>
          <p:cNvPr id="69" name="object 69"/>
          <p:cNvSpPr txBox="1"/>
          <p:nvPr/>
        </p:nvSpPr>
        <p:spPr>
          <a:xfrm>
            <a:off x="9055878" y="3969511"/>
            <a:ext cx="1480820" cy="239395"/>
          </a:xfrm>
          <a:prstGeom prst="rect">
            <a:avLst/>
          </a:prstGeom>
        </p:spPr>
        <p:txBody>
          <a:bodyPr vert="horz" wrap="square" lIns="0" tIns="12700" rIns="0" bIns="0" rtlCol="0">
            <a:spAutoFit/>
          </a:bodyPr>
          <a:lstStyle/>
          <a:p>
            <a:pPr marL="168910">
              <a:lnSpc>
                <a:spcPct val="100000"/>
              </a:lnSpc>
              <a:spcBef>
                <a:spcPts val="100"/>
              </a:spcBef>
            </a:pPr>
            <a:r>
              <a:rPr sz="1400" dirty="0">
                <a:solidFill>
                  <a:srgbClr val="FFFFFF"/>
                </a:solidFill>
                <a:latin typeface="Calibri"/>
                <a:cs typeface="Calibri"/>
              </a:rPr>
              <a:t>Query</a:t>
            </a:r>
            <a:r>
              <a:rPr sz="1400" spc="-45" dirty="0">
                <a:solidFill>
                  <a:srgbClr val="FFFFFF"/>
                </a:solidFill>
                <a:latin typeface="Calibri"/>
                <a:cs typeface="Calibri"/>
              </a:rPr>
              <a:t> </a:t>
            </a:r>
            <a:r>
              <a:rPr sz="1400" dirty="0">
                <a:solidFill>
                  <a:srgbClr val="FFFFFF"/>
                </a:solidFill>
                <a:latin typeface="Calibri"/>
                <a:cs typeface="Calibri"/>
              </a:rPr>
              <a:t>Modified</a:t>
            </a:r>
            <a:endParaRPr sz="1400">
              <a:latin typeface="Calibri"/>
              <a:cs typeface="Calibri"/>
            </a:endParaRPr>
          </a:p>
        </p:txBody>
      </p:sp>
      <p:sp>
        <p:nvSpPr>
          <p:cNvPr id="70" name="object 70"/>
          <p:cNvSpPr/>
          <p:nvPr/>
        </p:nvSpPr>
        <p:spPr>
          <a:xfrm>
            <a:off x="7108697" y="4261865"/>
            <a:ext cx="2698750" cy="1263015"/>
          </a:xfrm>
          <a:custGeom>
            <a:avLst/>
            <a:gdLst/>
            <a:ahLst/>
            <a:cxnLst/>
            <a:rect l="l" t="t" r="r" b="b"/>
            <a:pathLst>
              <a:path w="2698750" h="1263014">
                <a:moveTo>
                  <a:pt x="76200" y="1186687"/>
                </a:moveTo>
                <a:lnTo>
                  <a:pt x="0" y="1224787"/>
                </a:lnTo>
                <a:lnTo>
                  <a:pt x="76200" y="1262887"/>
                </a:lnTo>
                <a:lnTo>
                  <a:pt x="76200" y="1234693"/>
                </a:lnTo>
                <a:lnTo>
                  <a:pt x="63500" y="1234693"/>
                </a:lnTo>
                <a:lnTo>
                  <a:pt x="63500" y="1214881"/>
                </a:lnTo>
                <a:lnTo>
                  <a:pt x="76200" y="1214881"/>
                </a:lnTo>
                <a:lnTo>
                  <a:pt x="76200" y="1186687"/>
                </a:lnTo>
                <a:close/>
              </a:path>
              <a:path w="2698750" h="1263014">
                <a:moveTo>
                  <a:pt x="76200" y="1214881"/>
                </a:moveTo>
                <a:lnTo>
                  <a:pt x="63500" y="1214881"/>
                </a:lnTo>
                <a:lnTo>
                  <a:pt x="63500" y="1234693"/>
                </a:lnTo>
                <a:lnTo>
                  <a:pt x="76200" y="1234693"/>
                </a:lnTo>
                <a:lnTo>
                  <a:pt x="76200" y="1214881"/>
                </a:lnTo>
                <a:close/>
              </a:path>
              <a:path w="2698750" h="1263014">
                <a:moveTo>
                  <a:pt x="2678810" y="1214881"/>
                </a:moveTo>
                <a:lnTo>
                  <a:pt x="76200" y="1214881"/>
                </a:lnTo>
                <a:lnTo>
                  <a:pt x="76200" y="1234693"/>
                </a:lnTo>
                <a:lnTo>
                  <a:pt x="2698623" y="1234693"/>
                </a:lnTo>
                <a:lnTo>
                  <a:pt x="2698623" y="1224787"/>
                </a:lnTo>
                <a:lnTo>
                  <a:pt x="2678810" y="1224787"/>
                </a:lnTo>
                <a:lnTo>
                  <a:pt x="2678810" y="1214881"/>
                </a:lnTo>
                <a:close/>
              </a:path>
              <a:path w="2698750" h="1263014">
                <a:moveTo>
                  <a:pt x="2698623" y="0"/>
                </a:moveTo>
                <a:lnTo>
                  <a:pt x="2678810" y="0"/>
                </a:lnTo>
                <a:lnTo>
                  <a:pt x="2678810" y="1224787"/>
                </a:lnTo>
                <a:lnTo>
                  <a:pt x="2688717" y="1214881"/>
                </a:lnTo>
                <a:lnTo>
                  <a:pt x="2698623" y="1214881"/>
                </a:lnTo>
                <a:lnTo>
                  <a:pt x="2698623" y="0"/>
                </a:lnTo>
                <a:close/>
              </a:path>
              <a:path w="2698750" h="1263014">
                <a:moveTo>
                  <a:pt x="2698623" y="1214881"/>
                </a:moveTo>
                <a:lnTo>
                  <a:pt x="2688717" y="1214881"/>
                </a:lnTo>
                <a:lnTo>
                  <a:pt x="2678810" y="1224787"/>
                </a:lnTo>
                <a:lnTo>
                  <a:pt x="2698623" y="1224787"/>
                </a:lnTo>
                <a:lnTo>
                  <a:pt x="2698623" y="1214881"/>
                </a:lnTo>
                <a:close/>
              </a:path>
            </a:pathLst>
          </a:custGeom>
          <a:solidFill>
            <a:srgbClr val="000000"/>
          </a:solidFill>
        </p:spPr>
        <p:txBody>
          <a:bodyPr wrap="square" lIns="0" tIns="0" rIns="0" bIns="0" rtlCol="0"/>
          <a:lstStyle/>
          <a:p>
            <a:endParaRPr/>
          </a:p>
        </p:txBody>
      </p:sp>
      <p:sp>
        <p:nvSpPr>
          <p:cNvPr id="71" name="object 71"/>
          <p:cNvSpPr txBox="1"/>
          <p:nvPr/>
        </p:nvSpPr>
        <p:spPr>
          <a:xfrm>
            <a:off x="7583551" y="5096636"/>
            <a:ext cx="113855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Revised</a:t>
            </a:r>
            <a:r>
              <a:rPr sz="1400" spc="-55" dirty="0">
                <a:latin typeface="Calibri"/>
                <a:cs typeface="Calibri"/>
              </a:rPr>
              <a:t> </a:t>
            </a:r>
            <a:r>
              <a:rPr sz="1400" spc="-5" dirty="0">
                <a:latin typeface="Calibri"/>
                <a:cs typeface="Calibri"/>
              </a:rPr>
              <a:t>Results</a:t>
            </a:r>
            <a:endParaRPr sz="1400">
              <a:latin typeface="Calibri"/>
              <a:cs typeface="Calibri"/>
            </a:endParaRPr>
          </a:p>
        </p:txBody>
      </p:sp>
      <p:sp>
        <p:nvSpPr>
          <p:cNvPr id="72" name="object 72"/>
          <p:cNvSpPr/>
          <p:nvPr/>
        </p:nvSpPr>
        <p:spPr>
          <a:xfrm>
            <a:off x="3149600" y="643001"/>
            <a:ext cx="156845" cy="701040"/>
          </a:xfrm>
          <a:custGeom>
            <a:avLst/>
            <a:gdLst/>
            <a:ahLst/>
            <a:cxnLst/>
            <a:rect l="l" t="t" r="r" b="b"/>
            <a:pathLst>
              <a:path w="156845" h="701040">
                <a:moveTo>
                  <a:pt x="0" y="624204"/>
                </a:moveTo>
                <a:lnTo>
                  <a:pt x="37083" y="700913"/>
                </a:lnTo>
                <a:lnTo>
                  <a:pt x="69833" y="637539"/>
                </a:lnTo>
                <a:lnTo>
                  <a:pt x="44323" y="637539"/>
                </a:lnTo>
                <a:lnTo>
                  <a:pt x="31623" y="637159"/>
                </a:lnTo>
                <a:lnTo>
                  <a:pt x="31960" y="624631"/>
                </a:lnTo>
                <a:lnTo>
                  <a:pt x="0" y="624204"/>
                </a:lnTo>
                <a:close/>
              </a:path>
              <a:path w="156845" h="701040">
                <a:moveTo>
                  <a:pt x="31960" y="624631"/>
                </a:moveTo>
                <a:lnTo>
                  <a:pt x="31623" y="637159"/>
                </a:lnTo>
                <a:lnTo>
                  <a:pt x="44323" y="637539"/>
                </a:lnTo>
                <a:lnTo>
                  <a:pt x="44665" y="624800"/>
                </a:lnTo>
                <a:lnTo>
                  <a:pt x="31960" y="624631"/>
                </a:lnTo>
                <a:close/>
              </a:path>
              <a:path w="156845" h="701040">
                <a:moveTo>
                  <a:pt x="44665" y="624800"/>
                </a:moveTo>
                <a:lnTo>
                  <a:pt x="44323" y="637539"/>
                </a:lnTo>
                <a:lnTo>
                  <a:pt x="69833" y="637539"/>
                </a:lnTo>
                <a:lnTo>
                  <a:pt x="76200" y="625221"/>
                </a:lnTo>
                <a:lnTo>
                  <a:pt x="44665" y="624800"/>
                </a:lnTo>
                <a:close/>
              </a:path>
              <a:path w="156845" h="701040">
                <a:moveTo>
                  <a:pt x="153924" y="0"/>
                </a:moveTo>
                <a:lnTo>
                  <a:pt x="122174" y="27177"/>
                </a:lnTo>
                <a:lnTo>
                  <a:pt x="105790" y="63753"/>
                </a:lnTo>
                <a:lnTo>
                  <a:pt x="90550" y="113664"/>
                </a:lnTo>
                <a:lnTo>
                  <a:pt x="81025" y="153543"/>
                </a:lnTo>
                <a:lnTo>
                  <a:pt x="72008" y="198247"/>
                </a:lnTo>
                <a:lnTo>
                  <a:pt x="63626" y="247269"/>
                </a:lnTo>
                <a:lnTo>
                  <a:pt x="56006" y="300100"/>
                </a:lnTo>
                <a:lnTo>
                  <a:pt x="49275" y="356108"/>
                </a:lnTo>
                <a:lnTo>
                  <a:pt x="43337" y="416178"/>
                </a:lnTo>
                <a:lnTo>
                  <a:pt x="36575" y="507491"/>
                </a:lnTo>
                <a:lnTo>
                  <a:pt x="33387" y="571626"/>
                </a:lnTo>
                <a:lnTo>
                  <a:pt x="31960" y="624631"/>
                </a:lnTo>
                <a:lnTo>
                  <a:pt x="44665" y="624800"/>
                </a:lnTo>
                <a:lnTo>
                  <a:pt x="46126" y="571119"/>
                </a:lnTo>
                <a:lnTo>
                  <a:pt x="49327" y="507491"/>
                </a:lnTo>
                <a:lnTo>
                  <a:pt x="53467" y="446277"/>
                </a:lnTo>
                <a:lnTo>
                  <a:pt x="59055" y="385318"/>
                </a:lnTo>
                <a:lnTo>
                  <a:pt x="65150" y="329184"/>
                </a:lnTo>
                <a:lnTo>
                  <a:pt x="72389" y="275082"/>
                </a:lnTo>
                <a:lnTo>
                  <a:pt x="76180" y="249300"/>
                </a:lnTo>
                <a:lnTo>
                  <a:pt x="80243" y="224409"/>
                </a:lnTo>
                <a:lnTo>
                  <a:pt x="84455" y="200533"/>
                </a:lnTo>
                <a:lnTo>
                  <a:pt x="88875" y="177926"/>
                </a:lnTo>
                <a:lnTo>
                  <a:pt x="93318" y="156337"/>
                </a:lnTo>
                <a:lnTo>
                  <a:pt x="98014" y="136016"/>
                </a:lnTo>
                <a:lnTo>
                  <a:pt x="102838" y="116966"/>
                </a:lnTo>
                <a:lnTo>
                  <a:pt x="107661" y="99187"/>
                </a:lnTo>
                <a:lnTo>
                  <a:pt x="112610" y="82931"/>
                </a:lnTo>
                <a:lnTo>
                  <a:pt x="112692" y="82803"/>
                </a:lnTo>
                <a:lnTo>
                  <a:pt x="117685" y="68199"/>
                </a:lnTo>
                <a:lnTo>
                  <a:pt x="122837" y="54990"/>
                </a:lnTo>
                <a:lnTo>
                  <a:pt x="128142" y="43179"/>
                </a:lnTo>
                <a:lnTo>
                  <a:pt x="133086" y="33782"/>
                </a:lnTo>
                <a:lnTo>
                  <a:pt x="138103" y="25781"/>
                </a:lnTo>
                <a:lnTo>
                  <a:pt x="138429" y="25273"/>
                </a:lnTo>
                <a:lnTo>
                  <a:pt x="142891" y="19812"/>
                </a:lnTo>
                <a:lnTo>
                  <a:pt x="142748" y="19812"/>
                </a:lnTo>
                <a:lnTo>
                  <a:pt x="143510" y="19050"/>
                </a:lnTo>
                <a:lnTo>
                  <a:pt x="147203" y="15875"/>
                </a:lnTo>
                <a:lnTo>
                  <a:pt x="147065" y="15875"/>
                </a:lnTo>
                <a:lnTo>
                  <a:pt x="148209" y="14986"/>
                </a:lnTo>
                <a:lnTo>
                  <a:pt x="148658" y="14986"/>
                </a:lnTo>
                <a:lnTo>
                  <a:pt x="151389" y="13462"/>
                </a:lnTo>
                <a:lnTo>
                  <a:pt x="150749" y="13462"/>
                </a:lnTo>
                <a:lnTo>
                  <a:pt x="152526" y="12826"/>
                </a:lnTo>
                <a:lnTo>
                  <a:pt x="154241" y="12826"/>
                </a:lnTo>
                <a:lnTo>
                  <a:pt x="156337" y="12446"/>
                </a:lnTo>
                <a:lnTo>
                  <a:pt x="153924" y="0"/>
                </a:lnTo>
                <a:close/>
              </a:path>
              <a:path w="156845" h="701040">
                <a:moveTo>
                  <a:pt x="46107" y="571500"/>
                </a:moveTo>
                <a:close/>
              </a:path>
              <a:path w="156845" h="701040">
                <a:moveTo>
                  <a:pt x="49284" y="508126"/>
                </a:moveTo>
                <a:close/>
              </a:path>
              <a:path w="156845" h="701040">
                <a:moveTo>
                  <a:pt x="58940" y="386461"/>
                </a:moveTo>
                <a:close/>
              </a:path>
              <a:path w="156845" h="701040">
                <a:moveTo>
                  <a:pt x="61863" y="357504"/>
                </a:moveTo>
                <a:lnTo>
                  <a:pt x="61849" y="357632"/>
                </a:lnTo>
                <a:lnTo>
                  <a:pt x="61863" y="357504"/>
                </a:lnTo>
                <a:close/>
              </a:path>
              <a:path w="156845" h="701040">
                <a:moveTo>
                  <a:pt x="76220" y="249174"/>
                </a:moveTo>
                <a:close/>
              </a:path>
              <a:path w="156845" h="701040">
                <a:moveTo>
                  <a:pt x="80263" y="224282"/>
                </a:moveTo>
                <a:close/>
              </a:path>
              <a:path w="156845" h="701040">
                <a:moveTo>
                  <a:pt x="88900" y="177800"/>
                </a:moveTo>
                <a:close/>
              </a:path>
              <a:path w="156845" h="701040">
                <a:moveTo>
                  <a:pt x="93374" y="156210"/>
                </a:moveTo>
                <a:close/>
              </a:path>
              <a:path w="156845" h="701040">
                <a:moveTo>
                  <a:pt x="98075" y="135889"/>
                </a:moveTo>
                <a:close/>
              </a:path>
              <a:path w="156845" h="701040">
                <a:moveTo>
                  <a:pt x="102904" y="116839"/>
                </a:moveTo>
                <a:close/>
              </a:path>
              <a:path w="156845" h="701040">
                <a:moveTo>
                  <a:pt x="107734" y="99060"/>
                </a:moveTo>
                <a:close/>
              </a:path>
              <a:path w="156845" h="701040">
                <a:moveTo>
                  <a:pt x="112692" y="82803"/>
                </a:moveTo>
                <a:lnTo>
                  <a:pt x="112649" y="82931"/>
                </a:lnTo>
                <a:lnTo>
                  <a:pt x="112692" y="82803"/>
                </a:lnTo>
                <a:close/>
              </a:path>
              <a:path w="156845" h="701040">
                <a:moveTo>
                  <a:pt x="117778" y="68072"/>
                </a:moveTo>
                <a:close/>
              </a:path>
              <a:path w="156845" h="701040">
                <a:moveTo>
                  <a:pt x="122936" y="54737"/>
                </a:moveTo>
                <a:lnTo>
                  <a:pt x="122809" y="54990"/>
                </a:lnTo>
                <a:lnTo>
                  <a:pt x="122936" y="54737"/>
                </a:lnTo>
                <a:close/>
              </a:path>
              <a:path w="156845" h="701040">
                <a:moveTo>
                  <a:pt x="128213" y="43179"/>
                </a:moveTo>
                <a:lnTo>
                  <a:pt x="128015" y="43561"/>
                </a:lnTo>
                <a:lnTo>
                  <a:pt x="128213" y="43179"/>
                </a:lnTo>
                <a:close/>
              </a:path>
              <a:path w="156845" h="701040">
                <a:moveTo>
                  <a:pt x="133350" y="33274"/>
                </a:moveTo>
                <a:lnTo>
                  <a:pt x="132969" y="33782"/>
                </a:lnTo>
                <a:lnTo>
                  <a:pt x="133350" y="33274"/>
                </a:lnTo>
                <a:close/>
              </a:path>
              <a:path w="156845" h="701040">
                <a:moveTo>
                  <a:pt x="138429" y="25273"/>
                </a:moveTo>
                <a:lnTo>
                  <a:pt x="138049" y="25781"/>
                </a:lnTo>
                <a:lnTo>
                  <a:pt x="138312" y="25456"/>
                </a:lnTo>
                <a:lnTo>
                  <a:pt x="138429" y="25273"/>
                </a:lnTo>
                <a:close/>
              </a:path>
              <a:path w="156845" h="701040">
                <a:moveTo>
                  <a:pt x="138312" y="25456"/>
                </a:moveTo>
                <a:lnTo>
                  <a:pt x="138049" y="25781"/>
                </a:lnTo>
                <a:lnTo>
                  <a:pt x="138312" y="25456"/>
                </a:lnTo>
                <a:close/>
              </a:path>
              <a:path w="156845" h="701040">
                <a:moveTo>
                  <a:pt x="138461" y="25273"/>
                </a:moveTo>
                <a:lnTo>
                  <a:pt x="138312" y="25456"/>
                </a:lnTo>
                <a:lnTo>
                  <a:pt x="138461" y="25273"/>
                </a:lnTo>
                <a:close/>
              </a:path>
              <a:path w="156845" h="701040">
                <a:moveTo>
                  <a:pt x="143510" y="19050"/>
                </a:moveTo>
                <a:lnTo>
                  <a:pt x="142748" y="19812"/>
                </a:lnTo>
                <a:lnTo>
                  <a:pt x="143256" y="19363"/>
                </a:lnTo>
                <a:lnTo>
                  <a:pt x="143510" y="19050"/>
                </a:lnTo>
                <a:close/>
              </a:path>
              <a:path w="156845" h="701040">
                <a:moveTo>
                  <a:pt x="143256" y="19363"/>
                </a:moveTo>
                <a:lnTo>
                  <a:pt x="142748" y="19812"/>
                </a:lnTo>
                <a:lnTo>
                  <a:pt x="142891" y="19812"/>
                </a:lnTo>
                <a:lnTo>
                  <a:pt x="143256" y="19363"/>
                </a:lnTo>
                <a:close/>
              </a:path>
              <a:path w="156845" h="701040">
                <a:moveTo>
                  <a:pt x="143610" y="19050"/>
                </a:moveTo>
                <a:lnTo>
                  <a:pt x="143256" y="19363"/>
                </a:lnTo>
                <a:lnTo>
                  <a:pt x="143610" y="19050"/>
                </a:lnTo>
                <a:close/>
              </a:path>
              <a:path w="156845" h="701040">
                <a:moveTo>
                  <a:pt x="148209" y="14986"/>
                </a:moveTo>
                <a:lnTo>
                  <a:pt x="147065" y="15875"/>
                </a:lnTo>
                <a:lnTo>
                  <a:pt x="147437" y="15667"/>
                </a:lnTo>
                <a:lnTo>
                  <a:pt x="148209" y="14986"/>
                </a:lnTo>
                <a:close/>
              </a:path>
              <a:path w="156845" h="701040">
                <a:moveTo>
                  <a:pt x="147437" y="15667"/>
                </a:moveTo>
                <a:lnTo>
                  <a:pt x="147065" y="15875"/>
                </a:lnTo>
                <a:lnTo>
                  <a:pt x="147203" y="15875"/>
                </a:lnTo>
                <a:lnTo>
                  <a:pt x="147437" y="15667"/>
                </a:lnTo>
                <a:close/>
              </a:path>
              <a:path w="156845" h="701040">
                <a:moveTo>
                  <a:pt x="148658" y="14986"/>
                </a:moveTo>
                <a:lnTo>
                  <a:pt x="148209" y="14986"/>
                </a:lnTo>
                <a:lnTo>
                  <a:pt x="147437" y="15667"/>
                </a:lnTo>
                <a:lnTo>
                  <a:pt x="148658" y="14986"/>
                </a:lnTo>
                <a:close/>
              </a:path>
              <a:path w="156845" h="701040">
                <a:moveTo>
                  <a:pt x="152526" y="12826"/>
                </a:moveTo>
                <a:lnTo>
                  <a:pt x="150749" y="13462"/>
                </a:lnTo>
                <a:lnTo>
                  <a:pt x="151698" y="13289"/>
                </a:lnTo>
                <a:lnTo>
                  <a:pt x="152526" y="12826"/>
                </a:lnTo>
                <a:close/>
              </a:path>
              <a:path w="156845" h="701040">
                <a:moveTo>
                  <a:pt x="151698" y="13289"/>
                </a:moveTo>
                <a:lnTo>
                  <a:pt x="150749" y="13462"/>
                </a:lnTo>
                <a:lnTo>
                  <a:pt x="151389" y="13462"/>
                </a:lnTo>
                <a:lnTo>
                  <a:pt x="151698" y="13289"/>
                </a:lnTo>
                <a:close/>
              </a:path>
              <a:path w="156845" h="701040">
                <a:moveTo>
                  <a:pt x="154241" y="12826"/>
                </a:moveTo>
                <a:lnTo>
                  <a:pt x="152526" y="12826"/>
                </a:lnTo>
                <a:lnTo>
                  <a:pt x="151698" y="13289"/>
                </a:lnTo>
                <a:lnTo>
                  <a:pt x="154241" y="12826"/>
                </a:lnTo>
                <a:close/>
              </a:path>
            </a:pathLst>
          </a:custGeom>
          <a:solidFill>
            <a:srgbClr val="5B9BD4"/>
          </a:solidFill>
        </p:spPr>
        <p:txBody>
          <a:bodyPr wrap="square" lIns="0" tIns="0" rIns="0" bIns="0" rtlCol="0"/>
          <a:lstStyle/>
          <a:p>
            <a:endParaRPr/>
          </a:p>
        </p:txBody>
      </p:sp>
      <p:pic>
        <p:nvPicPr>
          <p:cNvPr id="74" name="Picture 73">
            <a:extLst>
              <a:ext uri="{FF2B5EF4-FFF2-40B4-BE49-F238E27FC236}">
                <a16:creationId xmlns:a16="http://schemas.microsoft.com/office/drawing/2014/main" id="{9B6154D4-E408-22AB-C88B-B03FF402AE9D}"/>
              </a:ext>
            </a:extLst>
          </p:cNvPr>
          <p:cNvPicPr>
            <a:picLocks noChangeAspect="1"/>
          </p:cNvPicPr>
          <p:nvPr/>
        </p:nvPicPr>
        <p:blipFill>
          <a:blip r:embed="R48a9101eec874c9c">
            <a:extLst>
              <a:ext uri="{28A0092B-C50C-407E-A947-70E740481C1C}">
                <a14:useLocalDpi xmlns:a14="http://schemas.microsoft.com/office/drawing/2010/main" val="0"/>
              </a:ext>
            </a:extLst>
          </a:blip>
          <a:stretch>
            <a:fillRect/>
          </a:stretch>
        </p:blipFill>
        <p:spPr>
          <a:xfrm>
            <a:off x="679744" y="1015409"/>
            <a:ext cx="1198684" cy="1293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b7c7d4fab89b48d1" cstate="print"/>
          <a:stretch>
            <a:fillRect/>
          </a:stretch>
        </p:blipFill>
        <p:spPr>
          <a:xfrm>
            <a:off x="0" y="2278379"/>
            <a:ext cx="12191999" cy="35829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32809" y="1593341"/>
            <a:ext cx="3194685" cy="509270"/>
          </a:xfrm>
          <a:prstGeom prst="rect">
            <a:avLst/>
          </a:prstGeom>
          <a:ln w="28955">
            <a:solidFill>
              <a:srgbClr val="000000"/>
            </a:solidFill>
          </a:ln>
        </p:spPr>
        <p:txBody>
          <a:bodyPr vert="horz" wrap="square" lIns="0" tIns="109855" rIns="0" bIns="0" rtlCol="0">
            <a:spAutoFit/>
          </a:bodyPr>
          <a:lstStyle/>
          <a:p>
            <a:pPr marL="956310">
              <a:lnSpc>
                <a:spcPct val="100000"/>
              </a:lnSpc>
              <a:spcBef>
                <a:spcPts val="865"/>
              </a:spcBef>
            </a:pPr>
            <a:r>
              <a:rPr sz="1800" b="1" spc="-5" dirty="0">
                <a:solidFill>
                  <a:srgbClr val="0D0D0D"/>
                </a:solidFill>
                <a:latin typeface="Times New Roman"/>
                <a:cs typeface="Times New Roman"/>
              </a:rPr>
              <a:t>Initial</a:t>
            </a:r>
            <a:r>
              <a:rPr sz="1800" b="1" spc="-35" dirty="0">
                <a:solidFill>
                  <a:srgbClr val="0D0D0D"/>
                </a:solidFill>
                <a:latin typeface="Times New Roman"/>
                <a:cs typeface="Times New Roman"/>
              </a:rPr>
              <a:t> </a:t>
            </a:r>
            <a:r>
              <a:rPr sz="1800" b="1" dirty="0">
                <a:solidFill>
                  <a:srgbClr val="0D0D0D"/>
                </a:solidFill>
                <a:latin typeface="Times New Roman"/>
                <a:cs typeface="Times New Roman"/>
              </a:rPr>
              <a:t>Query</a:t>
            </a:r>
            <a:endParaRPr sz="1800">
              <a:latin typeface="Times New Roman"/>
              <a:cs typeface="Times New Roman"/>
            </a:endParaRPr>
          </a:p>
        </p:txBody>
      </p:sp>
      <p:sp>
        <p:nvSpPr>
          <p:cNvPr id="3" name="object 3"/>
          <p:cNvSpPr txBox="1"/>
          <p:nvPr/>
        </p:nvSpPr>
        <p:spPr>
          <a:xfrm>
            <a:off x="3432809" y="2641854"/>
            <a:ext cx="3194685" cy="509270"/>
          </a:xfrm>
          <a:prstGeom prst="rect">
            <a:avLst/>
          </a:prstGeom>
          <a:ln w="28955">
            <a:solidFill>
              <a:srgbClr val="000000"/>
            </a:solidFill>
          </a:ln>
        </p:spPr>
        <p:txBody>
          <a:bodyPr vert="horz" wrap="square" lIns="0" tIns="109220" rIns="0" bIns="0" rtlCol="0">
            <a:spAutoFit/>
          </a:bodyPr>
          <a:lstStyle/>
          <a:p>
            <a:pPr marL="913765">
              <a:lnSpc>
                <a:spcPct val="100000"/>
              </a:lnSpc>
              <a:spcBef>
                <a:spcPts val="860"/>
              </a:spcBef>
            </a:pPr>
            <a:r>
              <a:rPr sz="1800" b="1" spc="-5" dirty="0">
                <a:solidFill>
                  <a:srgbClr val="0D0D0D"/>
                </a:solidFill>
                <a:latin typeface="Times New Roman"/>
                <a:cs typeface="Times New Roman"/>
              </a:rPr>
              <a:t>Initial</a:t>
            </a:r>
            <a:r>
              <a:rPr sz="1800" b="1" spc="-25" dirty="0">
                <a:solidFill>
                  <a:srgbClr val="0D0D0D"/>
                </a:solidFill>
                <a:latin typeface="Times New Roman"/>
                <a:cs typeface="Times New Roman"/>
              </a:rPr>
              <a:t> </a:t>
            </a:r>
            <a:r>
              <a:rPr sz="1800" b="1" spc="-5" dirty="0">
                <a:solidFill>
                  <a:srgbClr val="0D0D0D"/>
                </a:solidFill>
                <a:latin typeface="Times New Roman"/>
                <a:cs typeface="Times New Roman"/>
              </a:rPr>
              <a:t>Results</a:t>
            </a:r>
            <a:endParaRPr sz="1800">
              <a:latin typeface="Times New Roman"/>
              <a:cs typeface="Times New Roman"/>
            </a:endParaRPr>
          </a:p>
        </p:txBody>
      </p:sp>
      <p:sp>
        <p:nvSpPr>
          <p:cNvPr id="4" name="object 4"/>
          <p:cNvSpPr txBox="1"/>
          <p:nvPr/>
        </p:nvSpPr>
        <p:spPr>
          <a:xfrm>
            <a:off x="3432809" y="3690365"/>
            <a:ext cx="3194685" cy="509270"/>
          </a:xfrm>
          <a:prstGeom prst="rect">
            <a:avLst/>
          </a:prstGeom>
          <a:ln w="28955">
            <a:solidFill>
              <a:srgbClr val="000000"/>
            </a:solidFill>
          </a:ln>
        </p:spPr>
        <p:txBody>
          <a:bodyPr vert="horz" wrap="square" lIns="0" tIns="109220" rIns="0" bIns="0" rtlCol="0">
            <a:spAutoFit/>
          </a:bodyPr>
          <a:lstStyle/>
          <a:p>
            <a:pPr marL="811530">
              <a:lnSpc>
                <a:spcPct val="100000"/>
              </a:lnSpc>
              <a:spcBef>
                <a:spcPts val="860"/>
              </a:spcBef>
            </a:pPr>
            <a:r>
              <a:rPr sz="1800" b="1" dirty="0">
                <a:solidFill>
                  <a:srgbClr val="0D0D0D"/>
                </a:solidFill>
                <a:latin typeface="Times New Roman"/>
                <a:cs typeface="Times New Roman"/>
              </a:rPr>
              <a:t>Feedback</a:t>
            </a:r>
            <a:r>
              <a:rPr sz="1800" b="1" spc="-45" dirty="0">
                <a:solidFill>
                  <a:srgbClr val="0D0D0D"/>
                </a:solidFill>
                <a:latin typeface="Times New Roman"/>
                <a:cs typeface="Times New Roman"/>
              </a:rPr>
              <a:t> </a:t>
            </a:r>
            <a:r>
              <a:rPr sz="1800" b="1" spc="-5" dirty="0">
                <a:solidFill>
                  <a:srgbClr val="0D0D0D"/>
                </a:solidFill>
                <a:latin typeface="Times New Roman"/>
                <a:cs typeface="Times New Roman"/>
              </a:rPr>
              <a:t>Phase</a:t>
            </a:r>
            <a:endParaRPr sz="1800">
              <a:latin typeface="Times New Roman"/>
              <a:cs typeface="Times New Roman"/>
            </a:endParaRPr>
          </a:p>
        </p:txBody>
      </p:sp>
      <p:sp>
        <p:nvSpPr>
          <p:cNvPr id="5" name="object 5"/>
          <p:cNvSpPr txBox="1"/>
          <p:nvPr/>
        </p:nvSpPr>
        <p:spPr>
          <a:xfrm>
            <a:off x="3432809" y="4737353"/>
            <a:ext cx="3194685" cy="509270"/>
          </a:xfrm>
          <a:prstGeom prst="rect">
            <a:avLst/>
          </a:prstGeom>
          <a:ln w="28955">
            <a:solidFill>
              <a:srgbClr val="000000"/>
            </a:solidFill>
          </a:ln>
        </p:spPr>
        <p:txBody>
          <a:bodyPr vert="horz" wrap="square" lIns="0" tIns="110489" rIns="0" bIns="0" rtlCol="0">
            <a:spAutoFit/>
          </a:bodyPr>
          <a:lstStyle/>
          <a:p>
            <a:pPr marL="691515">
              <a:lnSpc>
                <a:spcPct val="100000"/>
              </a:lnSpc>
              <a:spcBef>
                <a:spcPts val="869"/>
              </a:spcBef>
            </a:pPr>
            <a:r>
              <a:rPr sz="1800" b="1" dirty="0">
                <a:solidFill>
                  <a:srgbClr val="0D0D0D"/>
                </a:solidFill>
                <a:latin typeface="Times New Roman"/>
                <a:cs typeface="Times New Roman"/>
              </a:rPr>
              <a:t>Query</a:t>
            </a:r>
            <a:r>
              <a:rPr sz="1800" b="1" spc="-30" dirty="0">
                <a:solidFill>
                  <a:srgbClr val="0D0D0D"/>
                </a:solidFill>
                <a:latin typeface="Times New Roman"/>
                <a:cs typeface="Times New Roman"/>
              </a:rPr>
              <a:t> </a:t>
            </a:r>
            <a:r>
              <a:rPr sz="1800" b="1" spc="-5" dirty="0">
                <a:solidFill>
                  <a:srgbClr val="0D0D0D"/>
                </a:solidFill>
                <a:latin typeface="Times New Roman"/>
                <a:cs typeface="Times New Roman"/>
              </a:rPr>
              <a:t>Refinement</a:t>
            </a:r>
            <a:endParaRPr sz="1800">
              <a:latin typeface="Times New Roman"/>
              <a:cs typeface="Times New Roman"/>
            </a:endParaRPr>
          </a:p>
        </p:txBody>
      </p:sp>
      <p:sp>
        <p:nvSpPr>
          <p:cNvPr id="6" name="object 6"/>
          <p:cNvSpPr txBox="1"/>
          <p:nvPr/>
        </p:nvSpPr>
        <p:spPr>
          <a:xfrm>
            <a:off x="3425190" y="5785865"/>
            <a:ext cx="3195955" cy="509270"/>
          </a:xfrm>
          <a:prstGeom prst="rect">
            <a:avLst/>
          </a:prstGeom>
          <a:ln w="28955">
            <a:solidFill>
              <a:srgbClr val="000000"/>
            </a:solidFill>
          </a:ln>
        </p:spPr>
        <p:txBody>
          <a:bodyPr vert="horz" wrap="square" lIns="0" tIns="109855" rIns="0" bIns="0" rtlCol="0">
            <a:spAutoFit/>
          </a:bodyPr>
          <a:lstStyle/>
          <a:p>
            <a:pPr marL="833119">
              <a:lnSpc>
                <a:spcPct val="100000"/>
              </a:lnSpc>
              <a:spcBef>
                <a:spcPts val="865"/>
              </a:spcBef>
            </a:pPr>
            <a:r>
              <a:rPr sz="1800" b="1" spc="-5" dirty="0">
                <a:solidFill>
                  <a:srgbClr val="0D0D0D"/>
                </a:solidFill>
                <a:latin typeface="Times New Roman"/>
                <a:cs typeface="Times New Roman"/>
              </a:rPr>
              <a:t>Revised</a:t>
            </a:r>
            <a:r>
              <a:rPr sz="1800" b="1" spc="-35" dirty="0">
                <a:solidFill>
                  <a:srgbClr val="0D0D0D"/>
                </a:solidFill>
                <a:latin typeface="Times New Roman"/>
                <a:cs typeface="Times New Roman"/>
              </a:rPr>
              <a:t> </a:t>
            </a:r>
            <a:r>
              <a:rPr sz="1800" b="1" spc="-5" dirty="0">
                <a:solidFill>
                  <a:srgbClr val="0D0D0D"/>
                </a:solidFill>
                <a:latin typeface="Times New Roman"/>
                <a:cs typeface="Times New Roman"/>
              </a:rPr>
              <a:t>Results</a:t>
            </a:r>
            <a:endParaRPr sz="1800">
              <a:latin typeface="Times New Roman"/>
              <a:cs typeface="Times New Roman"/>
            </a:endParaRPr>
          </a:p>
        </p:txBody>
      </p:sp>
      <p:sp>
        <p:nvSpPr>
          <p:cNvPr id="7" name="object 7"/>
          <p:cNvSpPr/>
          <p:nvPr/>
        </p:nvSpPr>
        <p:spPr>
          <a:xfrm>
            <a:off x="4991861" y="2102357"/>
            <a:ext cx="76200" cy="539115"/>
          </a:xfrm>
          <a:custGeom>
            <a:avLst/>
            <a:gdLst/>
            <a:ahLst/>
            <a:cxnLst/>
            <a:rect l="l" t="t" r="r" b="b"/>
            <a:pathLst>
              <a:path w="76200" h="539114">
                <a:moveTo>
                  <a:pt x="28193" y="462661"/>
                </a:moveTo>
                <a:lnTo>
                  <a:pt x="0" y="462661"/>
                </a:lnTo>
                <a:lnTo>
                  <a:pt x="38100" y="538861"/>
                </a:lnTo>
                <a:lnTo>
                  <a:pt x="69850" y="475361"/>
                </a:lnTo>
                <a:lnTo>
                  <a:pt x="28193" y="475361"/>
                </a:lnTo>
                <a:lnTo>
                  <a:pt x="28193" y="462661"/>
                </a:lnTo>
                <a:close/>
              </a:path>
              <a:path w="76200" h="539114">
                <a:moveTo>
                  <a:pt x="48005" y="0"/>
                </a:moveTo>
                <a:lnTo>
                  <a:pt x="28193" y="0"/>
                </a:lnTo>
                <a:lnTo>
                  <a:pt x="28193" y="475361"/>
                </a:lnTo>
                <a:lnTo>
                  <a:pt x="48005" y="475361"/>
                </a:lnTo>
                <a:lnTo>
                  <a:pt x="48005" y="0"/>
                </a:lnTo>
                <a:close/>
              </a:path>
              <a:path w="76200" h="539114">
                <a:moveTo>
                  <a:pt x="76200" y="462661"/>
                </a:moveTo>
                <a:lnTo>
                  <a:pt x="48005" y="462661"/>
                </a:lnTo>
                <a:lnTo>
                  <a:pt x="48005" y="475361"/>
                </a:lnTo>
                <a:lnTo>
                  <a:pt x="69850" y="475361"/>
                </a:lnTo>
                <a:lnTo>
                  <a:pt x="76200" y="462661"/>
                </a:lnTo>
                <a:close/>
              </a:path>
            </a:pathLst>
          </a:custGeom>
          <a:solidFill>
            <a:srgbClr val="000000"/>
          </a:solidFill>
        </p:spPr>
        <p:txBody>
          <a:bodyPr wrap="square" lIns="0" tIns="0" rIns="0" bIns="0" rtlCol="0"/>
          <a:lstStyle/>
          <a:p>
            <a:endParaRPr/>
          </a:p>
        </p:txBody>
      </p:sp>
      <p:sp>
        <p:nvSpPr>
          <p:cNvPr id="8" name="object 8"/>
          <p:cNvSpPr/>
          <p:nvPr/>
        </p:nvSpPr>
        <p:spPr>
          <a:xfrm>
            <a:off x="5007102" y="3150870"/>
            <a:ext cx="76200" cy="539115"/>
          </a:xfrm>
          <a:custGeom>
            <a:avLst/>
            <a:gdLst/>
            <a:ahLst/>
            <a:cxnLst/>
            <a:rect l="l" t="t" r="r" b="b"/>
            <a:pathLst>
              <a:path w="76200" h="539114">
                <a:moveTo>
                  <a:pt x="28194" y="462660"/>
                </a:moveTo>
                <a:lnTo>
                  <a:pt x="0" y="462660"/>
                </a:lnTo>
                <a:lnTo>
                  <a:pt x="38100" y="538860"/>
                </a:lnTo>
                <a:lnTo>
                  <a:pt x="69850" y="475360"/>
                </a:lnTo>
                <a:lnTo>
                  <a:pt x="28194" y="475360"/>
                </a:lnTo>
                <a:lnTo>
                  <a:pt x="28194" y="462660"/>
                </a:lnTo>
                <a:close/>
              </a:path>
              <a:path w="76200" h="539114">
                <a:moveTo>
                  <a:pt x="48006" y="0"/>
                </a:moveTo>
                <a:lnTo>
                  <a:pt x="28194" y="0"/>
                </a:lnTo>
                <a:lnTo>
                  <a:pt x="28194" y="475360"/>
                </a:lnTo>
                <a:lnTo>
                  <a:pt x="48006" y="475360"/>
                </a:lnTo>
                <a:lnTo>
                  <a:pt x="48006" y="0"/>
                </a:lnTo>
                <a:close/>
              </a:path>
              <a:path w="76200" h="539114">
                <a:moveTo>
                  <a:pt x="76200" y="462660"/>
                </a:moveTo>
                <a:lnTo>
                  <a:pt x="48006" y="462660"/>
                </a:lnTo>
                <a:lnTo>
                  <a:pt x="48006" y="475360"/>
                </a:lnTo>
                <a:lnTo>
                  <a:pt x="69850" y="475360"/>
                </a:lnTo>
                <a:lnTo>
                  <a:pt x="76200" y="462660"/>
                </a:lnTo>
                <a:close/>
              </a:path>
            </a:pathLst>
          </a:custGeom>
          <a:solidFill>
            <a:srgbClr val="000000"/>
          </a:solidFill>
        </p:spPr>
        <p:txBody>
          <a:bodyPr wrap="square" lIns="0" tIns="0" rIns="0" bIns="0" rtlCol="0"/>
          <a:lstStyle/>
          <a:p>
            <a:endParaRPr/>
          </a:p>
        </p:txBody>
      </p:sp>
      <p:sp>
        <p:nvSpPr>
          <p:cNvPr id="9" name="object 9"/>
          <p:cNvSpPr/>
          <p:nvPr/>
        </p:nvSpPr>
        <p:spPr>
          <a:xfrm>
            <a:off x="4991861" y="4199382"/>
            <a:ext cx="76200" cy="539115"/>
          </a:xfrm>
          <a:custGeom>
            <a:avLst/>
            <a:gdLst/>
            <a:ahLst/>
            <a:cxnLst/>
            <a:rect l="l" t="t" r="r" b="b"/>
            <a:pathLst>
              <a:path w="76200" h="539114">
                <a:moveTo>
                  <a:pt x="28193" y="462661"/>
                </a:moveTo>
                <a:lnTo>
                  <a:pt x="0" y="462661"/>
                </a:lnTo>
                <a:lnTo>
                  <a:pt x="38100" y="538861"/>
                </a:lnTo>
                <a:lnTo>
                  <a:pt x="69850" y="475361"/>
                </a:lnTo>
                <a:lnTo>
                  <a:pt x="28193" y="475361"/>
                </a:lnTo>
                <a:lnTo>
                  <a:pt x="28193" y="462661"/>
                </a:lnTo>
                <a:close/>
              </a:path>
              <a:path w="76200" h="539114">
                <a:moveTo>
                  <a:pt x="48005" y="0"/>
                </a:moveTo>
                <a:lnTo>
                  <a:pt x="28193" y="0"/>
                </a:lnTo>
                <a:lnTo>
                  <a:pt x="28193" y="475361"/>
                </a:lnTo>
                <a:lnTo>
                  <a:pt x="48005" y="475361"/>
                </a:lnTo>
                <a:lnTo>
                  <a:pt x="48005" y="0"/>
                </a:lnTo>
                <a:close/>
              </a:path>
              <a:path w="76200" h="539114">
                <a:moveTo>
                  <a:pt x="76200" y="462661"/>
                </a:moveTo>
                <a:lnTo>
                  <a:pt x="48005" y="462661"/>
                </a:lnTo>
                <a:lnTo>
                  <a:pt x="48005" y="475361"/>
                </a:lnTo>
                <a:lnTo>
                  <a:pt x="69850" y="475361"/>
                </a:lnTo>
                <a:lnTo>
                  <a:pt x="76200" y="462661"/>
                </a:lnTo>
                <a:close/>
              </a:path>
            </a:pathLst>
          </a:custGeom>
          <a:solidFill>
            <a:srgbClr val="000000"/>
          </a:solidFill>
        </p:spPr>
        <p:txBody>
          <a:bodyPr wrap="square" lIns="0" tIns="0" rIns="0" bIns="0" rtlCol="0"/>
          <a:lstStyle/>
          <a:p>
            <a:endParaRPr/>
          </a:p>
        </p:txBody>
      </p:sp>
      <p:sp>
        <p:nvSpPr>
          <p:cNvPr id="10" name="object 10"/>
          <p:cNvSpPr/>
          <p:nvPr/>
        </p:nvSpPr>
        <p:spPr>
          <a:xfrm>
            <a:off x="4985765" y="5246370"/>
            <a:ext cx="76200" cy="539115"/>
          </a:xfrm>
          <a:custGeom>
            <a:avLst/>
            <a:gdLst/>
            <a:ahLst/>
            <a:cxnLst/>
            <a:rect l="l" t="t" r="r" b="b"/>
            <a:pathLst>
              <a:path w="76200" h="539114">
                <a:moveTo>
                  <a:pt x="28194" y="462699"/>
                </a:moveTo>
                <a:lnTo>
                  <a:pt x="0" y="462699"/>
                </a:lnTo>
                <a:lnTo>
                  <a:pt x="38100" y="538899"/>
                </a:lnTo>
                <a:lnTo>
                  <a:pt x="69850" y="475399"/>
                </a:lnTo>
                <a:lnTo>
                  <a:pt x="28194" y="475399"/>
                </a:lnTo>
                <a:lnTo>
                  <a:pt x="28194" y="462699"/>
                </a:lnTo>
                <a:close/>
              </a:path>
              <a:path w="76200" h="539114">
                <a:moveTo>
                  <a:pt x="48006" y="0"/>
                </a:moveTo>
                <a:lnTo>
                  <a:pt x="28194" y="0"/>
                </a:lnTo>
                <a:lnTo>
                  <a:pt x="28194" y="475399"/>
                </a:lnTo>
                <a:lnTo>
                  <a:pt x="48006" y="475399"/>
                </a:lnTo>
                <a:lnTo>
                  <a:pt x="48006" y="0"/>
                </a:lnTo>
                <a:close/>
              </a:path>
              <a:path w="76200" h="539114">
                <a:moveTo>
                  <a:pt x="76200" y="462699"/>
                </a:moveTo>
                <a:lnTo>
                  <a:pt x="48006" y="462699"/>
                </a:lnTo>
                <a:lnTo>
                  <a:pt x="48006" y="475399"/>
                </a:lnTo>
                <a:lnTo>
                  <a:pt x="69850" y="475399"/>
                </a:lnTo>
                <a:lnTo>
                  <a:pt x="76200" y="462699"/>
                </a:lnTo>
                <a:close/>
              </a:path>
            </a:pathLst>
          </a:custGeom>
          <a:solidFill>
            <a:srgbClr val="000000"/>
          </a:solidFill>
        </p:spPr>
        <p:txBody>
          <a:bodyPr wrap="square" lIns="0" tIns="0" rIns="0" bIns="0" rtlCol="0"/>
          <a:lstStyle/>
          <a:p>
            <a:endParaRPr/>
          </a:p>
        </p:txBody>
      </p:sp>
      <p:sp>
        <p:nvSpPr>
          <p:cNvPr id="11" name="object 11"/>
          <p:cNvSpPr txBox="1">
            <a:spLocks noGrp="1"/>
          </p:cNvSpPr>
          <p:nvPr>
            <p:ph type="title"/>
          </p:nvPr>
        </p:nvSpPr>
        <p:spPr>
          <a:xfrm>
            <a:off x="3085845" y="471932"/>
            <a:ext cx="387731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843B0C"/>
                </a:solidFill>
              </a:rPr>
              <a:t>Relevance</a:t>
            </a:r>
            <a:r>
              <a:rPr sz="2400" spc="-15" dirty="0">
                <a:solidFill>
                  <a:srgbClr val="843B0C"/>
                </a:solidFill>
              </a:rPr>
              <a:t> </a:t>
            </a:r>
            <a:r>
              <a:rPr sz="2400" dirty="0">
                <a:solidFill>
                  <a:srgbClr val="843B0C"/>
                </a:solidFill>
              </a:rPr>
              <a:t>feedback</a:t>
            </a:r>
            <a:r>
              <a:rPr sz="2400" spc="-25" dirty="0">
                <a:solidFill>
                  <a:srgbClr val="843B0C"/>
                </a:solidFill>
              </a:rPr>
              <a:t> </a:t>
            </a:r>
            <a:r>
              <a:rPr sz="2400" spc="-10" dirty="0">
                <a:solidFill>
                  <a:srgbClr val="843B0C"/>
                </a:solidFill>
              </a:rPr>
              <a:t>processes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346" y="802385"/>
            <a:ext cx="8385809"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843B0C"/>
                </a:solidFill>
                <a:latin typeface="Times New Roman"/>
                <a:cs typeface="Times New Roman"/>
              </a:rPr>
              <a:t>Relevance</a:t>
            </a:r>
            <a:r>
              <a:rPr sz="2400" b="0" spc="-45" dirty="0">
                <a:solidFill>
                  <a:srgbClr val="843B0C"/>
                </a:solidFill>
                <a:latin typeface="Times New Roman"/>
                <a:cs typeface="Times New Roman"/>
              </a:rPr>
              <a:t> </a:t>
            </a:r>
            <a:r>
              <a:rPr sz="2400" b="0" dirty="0">
                <a:solidFill>
                  <a:srgbClr val="843B0C"/>
                </a:solidFill>
                <a:latin typeface="Times New Roman"/>
                <a:cs typeface="Times New Roman"/>
              </a:rPr>
              <a:t>feedback</a:t>
            </a:r>
            <a:r>
              <a:rPr sz="2400" b="0" spc="-15" dirty="0">
                <a:solidFill>
                  <a:srgbClr val="843B0C"/>
                </a:solidFill>
                <a:latin typeface="Times New Roman"/>
                <a:cs typeface="Times New Roman"/>
              </a:rPr>
              <a:t> </a:t>
            </a:r>
            <a:r>
              <a:rPr sz="2400" b="0" dirty="0">
                <a:solidFill>
                  <a:srgbClr val="843B0C"/>
                </a:solidFill>
                <a:latin typeface="Times New Roman"/>
                <a:cs typeface="Times New Roman"/>
              </a:rPr>
              <a:t>processes</a:t>
            </a:r>
            <a:r>
              <a:rPr sz="2400" b="0" spc="-15" dirty="0">
                <a:solidFill>
                  <a:srgbClr val="843B0C"/>
                </a:solidFill>
                <a:latin typeface="Times New Roman"/>
                <a:cs typeface="Times New Roman"/>
              </a:rPr>
              <a:t> </a:t>
            </a:r>
            <a:r>
              <a:rPr sz="2400" b="0" dirty="0">
                <a:solidFill>
                  <a:srgbClr val="843B0C"/>
                </a:solidFill>
                <a:latin typeface="Times New Roman"/>
                <a:cs typeface="Times New Roman"/>
              </a:rPr>
              <a:t>generally</a:t>
            </a:r>
            <a:r>
              <a:rPr sz="2400" b="0" spc="-45" dirty="0">
                <a:solidFill>
                  <a:srgbClr val="843B0C"/>
                </a:solidFill>
                <a:latin typeface="Times New Roman"/>
                <a:cs typeface="Times New Roman"/>
              </a:rPr>
              <a:t> </a:t>
            </a:r>
            <a:r>
              <a:rPr sz="2400" b="0" dirty="0">
                <a:solidFill>
                  <a:srgbClr val="843B0C"/>
                </a:solidFill>
                <a:latin typeface="Times New Roman"/>
                <a:cs typeface="Times New Roman"/>
              </a:rPr>
              <a:t>involve</a:t>
            </a:r>
            <a:r>
              <a:rPr sz="2400" b="0" spc="-30" dirty="0">
                <a:solidFill>
                  <a:srgbClr val="843B0C"/>
                </a:solidFill>
                <a:latin typeface="Times New Roman"/>
                <a:cs typeface="Times New Roman"/>
              </a:rPr>
              <a:t> </a:t>
            </a:r>
            <a:r>
              <a:rPr sz="2400" b="0" dirty="0">
                <a:solidFill>
                  <a:srgbClr val="843B0C"/>
                </a:solidFill>
                <a:latin typeface="Times New Roman"/>
                <a:cs typeface="Times New Roman"/>
              </a:rPr>
              <a:t>the</a:t>
            </a:r>
            <a:r>
              <a:rPr sz="2400" b="0" spc="-5" dirty="0">
                <a:solidFill>
                  <a:srgbClr val="843B0C"/>
                </a:solidFill>
                <a:latin typeface="Times New Roman"/>
                <a:cs typeface="Times New Roman"/>
              </a:rPr>
              <a:t> following</a:t>
            </a:r>
            <a:r>
              <a:rPr sz="2400" b="0" spc="-25" dirty="0">
                <a:solidFill>
                  <a:srgbClr val="843B0C"/>
                </a:solidFill>
                <a:latin typeface="Times New Roman"/>
                <a:cs typeface="Times New Roman"/>
              </a:rPr>
              <a:t> </a:t>
            </a:r>
            <a:r>
              <a:rPr sz="2400" b="0" dirty="0">
                <a:solidFill>
                  <a:srgbClr val="843B0C"/>
                </a:solidFill>
                <a:latin typeface="Times New Roman"/>
                <a:cs typeface="Times New Roman"/>
              </a:rPr>
              <a:t>steps:</a:t>
            </a:r>
            <a:endParaRPr sz="2400" dirty="0">
              <a:latin typeface="Times New Roman"/>
              <a:cs typeface="Times New Roman"/>
            </a:endParaRPr>
          </a:p>
        </p:txBody>
      </p:sp>
      <p:sp>
        <p:nvSpPr>
          <p:cNvPr id="3" name="object 3"/>
          <p:cNvSpPr txBox="1">
            <a:spLocks noGrp="1"/>
          </p:cNvSpPr>
          <p:nvPr>
            <p:ph idx="1"/>
          </p:nvPr>
        </p:nvSpPr>
        <p:spPr>
          <a:xfrm>
            <a:off x="677334" y="1600201"/>
            <a:ext cx="8923866" cy="4711546"/>
          </a:xfrm>
          <a:prstGeom prst="rect">
            <a:avLst/>
          </a:prstGeom>
        </p:spPr>
        <p:txBody>
          <a:bodyPr vert="horz" wrap="square" lIns="0" tIns="12700" rIns="0" bIns="0" rtlCol="0">
            <a:spAutoFit/>
          </a:bodyPr>
          <a:lstStyle/>
          <a:p>
            <a:pPr marL="336550" indent="-81280">
              <a:lnSpc>
                <a:spcPct val="100000"/>
              </a:lnSpc>
              <a:spcBef>
                <a:spcPts val="100"/>
              </a:spcBef>
              <a:buSzPct val="94444"/>
              <a:buFont typeface="Arial MT"/>
              <a:buChar char="•"/>
              <a:tabLst>
                <a:tab pos="337185" algn="l"/>
              </a:tabLst>
            </a:pPr>
            <a:r>
              <a:rPr b="1" spc="-5" dirty="0">
                <a:latin typeface="Times New Roman"/>
                <a:cs typeface="Times New Roman"/>
              </a:rPr>
              <a:t>Initial</a:t>
            </a:r>
            <a:r>
              <a:rPr b="1" dirty="0">
                <a:latin typeface="Times New Roman"/>
                <a:cs typeface="Times New Roman"/>
              </a:rPr>
              <a:t> Query</a:t>
            </a:r>
            <a:r>
              <a:rPr dirty="0"/>
              <a:t>:</a:t>
            </a:r>
            <a:r>
              <a:rPr spc="-55" dirty="0"/>
              <a:t> </a:t>
            </a:r>
            <a:r>
              <a:rPr dirty="0"/>
              <a:t>The</a:t>
            </a:r>
            <a:r>
              <a:rPr spc="5" dirty="0"/>
              <a:t> </a:t>
            </a:r>
            <a:r>
              <a:rPr dirty="0"/>
              <a:t>user</a:t>
            </a:r>
            <a:r>
              <a:rPr spc="-5" dirty="0"/>
              <a:t> submits</a:t>
            </a:r>
            <a:r>
              <a:rPr dirty="0"/>
              <a:t> a</a:t>
            </a:r>
            <a:r>
              <a:rPr spc="10" dirty="0"/>
              <a:t> </a:t>
            </a:r>
            <a:r>
              <a:rPr spc="-5" dirty="0"/>
              <a:t>search</a:t>
            </a:r>
            <a:r>
              <a:rPr spc="-10" dirty="0"/>
              <a:t> </a:t>
            </a:r>
            <a:r>
              <a:rPr dirty="0"/>
              <a:t>query</a:t>
            </a:r>
            <a:r>
              <a:rPr spc="15" dirty="0"/>
              <a:t> </a:t>
            </a:r>
            <a:r>
              <a:rPr dirty="0"/>
              <a:t>to</a:t>
            </a:r>
            <a:r>
              <a:rPr spc="-10" dirty="0"/>
              <a:t> </a:t>
            </a:r>
            <a:r>
              <a:rPr dirty="0"/>
              <a:t>the system.</a:t>
            </a:r>
          </a:p>
          <a:p>
            <a:pPr marL="243204">
              <a:lnSpc>
                <a:spcPct val="100000"/>
              </a:lnSpc>
              <a:spcBef>
                <a:spcPts val="30"/>
              </a:spcBef>
              <a:buClr>
                <a:srgbClr val="0D0D0D"/>
              </a:buClr>
              <a:buFont typeface="Arial MT"/>
              <a:buChar char="•"/>
            </a:pPr>
            <a:endParaRPr sz="1850" dirty="0"/>
          </a:p>
          <a:p>
            <a:pPr marL="336550" indent="-81280">
              <a:lnSpc>
                <a:spcPct val="100000"/>
              </a:lnSpc>
              <a:buSzPct val="94444"/>
              <a:buFont typeface="Arial MT"/>
              <a:buChar char="•"/>
              <a:tabLst>
                <a:tab pos="337185" algn="l"/>
              </a:tabLst>
            </a:pPr>
            <a:r>
              <a:rPr b="1" spc="-5" dirty="0">
                <a:latin typeface="Times New Roman"/>
                <a:cs typeface="Times New Roman"/>
              </a:rPr>
              <a:t>Initial Results</a:t>
            </a:r>
            <a:r>
              <a:rPr spc="-5" dirty="0"/>
              <a:t>:</a:t>
            </a:r>
            <a:r>
              <a:rPr spc="-25" dirty="0"/>
              <a:t> </a:t>
            </a:r>
            <a:r>
              <a:rPr dirty="0"/>
              <a:t>The</a:t>
            </a:r>
            <a:r>
              <a:rPr spc="5" dirty="0"/>
              <a:t> </a:t>
            </a:r>
            <a:r>
              <a:rPr dirty="0"/>
              <a:t>system</a:t>
            </a:r>
            <a:r>
              <a:rPr spc="-20" dirty="0"/>
              <a:t> </a:t>
            </a:r>
            <a:r>
              <a:rPr dirty="0"/>
              <a:t>returns</a:t>
            </a:r>
            <a:r>
              <a:rPr spc="-10" dirty="0"/>
              <a:t> </a:t>
            </a:r>
            <a:r>
              <a:rPr dirty="0"/>
              <a:t>a</a:t>
            </a:r>
            <a:r>
              <a:rPr spc="10" dirty="0"/>
              <a:t> </a:t>
            </a:r>
            <a:r>
              <a:rPr dirty="0"/>
              <a:t>set </a:t>
            </a:r>
            <a:r>
              <a:rPr spc="-5" dirty="0"/>
              <a:t>of </a:t>
            </a:r>
            <a:r>
              <a:rPr dirty="0"/>
              <a:t>initial</a:t>
            </a:r>
            <a:r>
              <a:rPr spc="-5" dirty="0"/>
              <a:t> </a:t>
            </a:r>
            <a:r>
              <a:rPr dirty="0"/>
              <a:t>search results</a:t>
            </a:r>
            <a:r>
              <a:rPr spc="-10" dirty="0"/>
              <a:t> </a:t>
            </a:r>
            <a:r>
              <a:rPr dirty="0"/>
              <a:t>based</a:t>
            </a:r>
            <a:r>
              <a:rPr spc="-5" dirty="0"/>
              <a:t> on </a:t>
            </a:r>
            <a:r>
              <a:rPr dirty="0"/>
              <a:t>the</a:t>
            </a:r>
            <a:r>
              <a:rPr spc="5" dirty="0"/>
              <a:t> </a:t>
            </a:r>
            <a:r>
              <a:rPr spc="-20" dirty="0"/>
              <a:t>query.</a:t>
            </a:r>
          </a:p>
          <a:p>
            <a:pPr marL="243204">
              <a:lnSpc>
                <a:spcPct val="100000"/>
              </a:lnSpc>
              <a:spcBef>
                <a:spcPts val="35"/>
              </a:spcBef>
              <a:buClr>
                <a:srgbClr val="0D0D0D"/>
              </a:buClr>
              <a:buFont typeface="Arial MT"/>
              <a:buChar char="•"/>
            </a:pPr>
            <a:endParaRPr sz="1850" dirty="0"/>
          </a:p>
          <a:p>
            <a:pPr marL="255904" marR="6350">
              <a:lnSpc>
                <a:spcPct val="100000"/>
              </a:lnSpc>
              <a:buSzPct val="94444"/>
              <a:buFont typeface="Arial MT"/>
              <a:buChar char="•"/>
              <a:tabLst>
                <a:tab pos="337185" algn="l"/>
              </a:tabLst>
            </a:pPr>
            <a:r>
              <a:rPr b="1" dirty="0">
                <a:latin typeface="Times New Roman"/>
                <a:cs typeface="Times New Roman"/>
              </a:rPr>
              <a:t>Feedback</a:t>
            </a:r>
            <a:r>
              <a:rPr b="1" spc="30" dirty="0">
                <a:latin typeface="Times New Roman"/>
                <a:cs typeface="Times New Roman"/>
              </a:rPr>
              <a:t> </a:t>
            </a:r>
            <a:r>
              <a:rPr b="1" spc="-5" dirty="0">
                <a:latin typeface="Times New Roman"/>
                <a:cs typeface="Times New Roman"/>
              </a:rPr>
              <a:t>Phase</a:t>
            </a:r>
            <a:r>
              <a:rPr spc="-5" dirty="0"/>
              <a:t>:</a:t>
            </a:r>
            <a:r>
              <a:rPr spc="40" dirty="0"/>
              <a:t> </a:t>
            </a:r>
            <a:r>
              <a:rPr dirty="0"/>
              <a:t>The</a:t>
            </a:r>
            <a:r>
              <a:rPr spc="30" dirty="0"/>
              <a:t> </a:t>
            </a:r>
            <a:r>
              <a:rPr spc="-5" dirty="0"/>
              <a:t>user</a:t>
            </a:r>
            <a:r>
              <a:rPr spc="40" dirty="0"/>
              <a:t> </a:t>
            </a:r>
            <a:r>
              <a:rPr spc="-5" dirty="0"/>
              <a:t>provides</a:t>
            </a:r>
            <a:r>
              <a:rPr spc="35" dirty="0"/>
              <a:t> </a:t>
            </a:r>
            <a:r>
              <a:rPr spc="-5" dirty="0"/>
              <a:t>feedback</a:t>
            </a:r>
            <a:r>
              <a:rPr spc="45" dirty="0"/>
              <a:t> </a:t>
            </a:r>
            <a:r>
              <a:rPr dirty="0"/>
              <a:t>on</a:t>
            </a:r>
            <a:r>
              <a:rPr spc="20" dirty="0"/>
              <a:t> </a:t>
            </a:r>
            <a:r>
              <a:rPr dirty="0"/>
              <a:t>the</a:t>
            </a:r>
            <a:r>
              <a:rPr spc="45" dirty="0"/>
              <a:t> </a:t>
            </a:r>
            <a:r>
              <a:rPr spc="-5" dirty="0"/>
              <a:t>relevance</a:t>
            </a:r>
            <a:r>
              <a:rPr spc="50" dirty="0"/>
              <a:t> </a:t>
            </a:r>
            <a:r>
              <a:rPr dirty="0"/>
              <a:t>of</a:t>
            </a:r>
            <a:r>
              <a:rPr spc="20" dirty="0"/>
              <a:t> </a:t>
            </a:r>
            <a:r>
              <a:rPr dirty="0"/>
              <a:t>the</a:t>
            </a:r>
            <a:r>
              <a:rPr spc="45" dirty="0"/>
              <a:t> </a:t>
            </a:r>
            <a:r>
              <a:rPr spc="-5" dirty="0"/>
              <a:t>returned</a:t>
            </a:r>
            <a:r>
              <a:rPr spc="40" dirty="0"/>
              <a:t> </a:t>
            </a:r>
            <a:r>
              <a:rPr spc="-5" dirty="0"/>
              <a:t>results.</a:t>
            </a:r>
            <a:r>
              <a:rPr spc="40" dirty="0"/>
              <a:t> </a:t>
            </a:r>
            <a:r>
              <a:rPr spc="-5" dirty="0"/>
              <a:t>This</a:t>
            </a:r>
            <a:r>
              <a:rPr spc="35" dirty="0"/>
              <a:t> </a:t>
            </a:r>
            <a:r>
              <a:rPr dirty="0"/>
              <a:t>can</a:t>
            </a:r>
            <a:r>
              <a:rPr spc="40" dirty="0"/>
              <a:t> </a:t>
            </a:r>
            <a:r>
              <a:rPr dirty="0"/>
              <a:t>be</a:t>
            </a:r>
            <a:r>
              <a:rPr spc="25" dirty="0"/>
              <a:t> </a:t>
            </a:r>
            <a:r>
              <a:rPr dirty="0"/>
              <a:t>done</a:t>
            </a:r>
            <a:r>
              <a:rPr spc="45" dirty="0"/>
              <a:t> </a:t>
            </a:r>
            <a:r>
              <a:rPr spc="-5" dirty="0"/>
              <a:t>explicitly</a:t>
            </a:r>
            <a:r>
              <a:rPr spc="45" dirty="0"/>
              <a:t> </a:t>
            </a:r>
            <a:r>
              <a:rPr dirty="0"/>
              <a:t>(e.g., </a:t>
            </a:r>
            <a:r>
              <a:rPr spc="-434" dirty="0"/>
              <a:t> </a:t>
            </a:r>
            <a:r>
              <a:rPr dirty="0"/>
              <a:t>by</a:t>
            </a:r>
            <a:r>
              <a:rPr spc="-10" dirty="0"/>
              <a:t> </a:t>
            </a:r>
            <a:r>
              <a:rPr spc="-5" dirty="0"/>
              <a:t>marking</a:t>
            </a:r>
            <a:r>
              <a:rPr spc="15" dirty="0"/>
              <a:t> </a:t>
            </a:r>
            <a:r>
              <a:rPr dirty="0"/>
              <a:t>documents</a:t>
            </a:r>
            <a:r>
              <a:rPr spc="15" dirty="0"/>
              <a:t> </a:t>
            </a:r>
            <a:r>
              <a:rPr spc="-5" dirty="0"/>
              <a:t>as</a:t>
            </a:r>
            <a:r>
              <a:rPr spc="-10" dirty="0"/>
              <a:t> </a:t>
            </a:r>
            <a:r>
              <a:rPr dirty="0"/>
              <a:t>relevant</a:t>
            </a:r>
            <a:r>
              <a:rPr spc="-10" dirty="0"/>
              <a:t> </a:t>
            </a:r>
            <a:r>
              <a:rPr dirty="0"/>
              <a:t>or</a:t>
            </a:r>
            <a:r>
              <a:rPr spc="-5" dirty="0"/>
              <a:t> </a:t>
            </a:r>
            <a:r>
              <a:rPr dirty="0"/>
              <a:t>irrelevant)</a:t>
            </a:r>
            <a:r>
              <a:rPr spc="-5" dirty="0"/>
              <a:t> </a:t>
            </a:r>
            <a:r>
              <a:rPr dirty="0"/>
              <a:t>or</a:t>
            </a:r>
            <a:r>
              <a:rPr spc="-5" dirty="0"/>
              <a:t> </a:t>
            </a:r>
            <a:r>
              <a:rPr dirty="0"/>
              <a:t>implicitly</a:t>
            </a:r>
            <a:r>
              <a:rPr spc="-10" dirty="0"/>
              <a:t> </a:t>
            </a:r>
            <a:r>
              <a:rPr dirty="0"/>
              <a:t>(e.g.,</a:t>
            </a:r>
            <a:r>
              <a:rPr spc="-10" dirty="0"/>
              <a:t> </a:t>
            </a:r>
            <a:r>
              <a:rPr dirty="0"/>
              <a:t>through analysis</a:t>
            </a:r>
            <a:r>
              <a:rPr spc="-35" dirty="0"/>
              <a:t> </a:t>
            </a:r>
            <a:r>
              <a:rPr dirty="0"/>
              <a:t>of</a:t>
            </a:r>
            <a:r>
              <a:rPr spc="-10" dirty="0"/>
              <a:t> </a:t>
            </a:r>
            <a:r>
              <a:rPr spc="-5" dirty="0"/>
              <a:t>user</a:t>
            </a:r>
            <a:r>
              <a:rPr spc="10" dirty="0"/>
              <a:t> </a:t>
            </a:r>
            <a:r>
              <a:rPr dirty="0"/>
              <a:t>interaction</a:t>
            </a:r>
            <a:r>
              <a:rPr spc="-20" dirty="0"/>
              <a:t> </a:t>
            </a:r>
            <a:r>
              <a:rPr spc="-5" dirty="0"/>
              <a:t>with</a:t>
            </a:r>
            <a:r>
              <a:rPr dirty="0"/>
              <a:t> the</a:t>
            </a:r>
            <a:r>
              <a:rPr spc="5" dirty="0"/>
              <a:t> </a:t>
            </a:r>
            <a:r>
              <a:rPr dirty="0"/>
              <a:t>results).</a:t>
            </a:r>
          </a:p>
          <a:p>
            <a:pPr marL="243204">
              <a:lnSpc>
                <a:spcPct val="100000"/>
              </a:lnSpc>
              <a:spcBef>
                <a:spcPts val="35"/>
              </a:spcBef>
              <a:buClr>
                <a:srgbClr val="0D0D0D"/>
              </a:buClr>
              <a:buFont typeface="Arial MT"/>
              <a:buChar char="•"/>
            </a:pPr>
            <a:endParaRPr sz="1850" dirty="0"/>
          </a:p>
          <a:p>
            <a:pPr marL="336550" indent="-81280">
              <a:lnSpc>
                <a:spcPct val="100000"/>
              </a:lnSpc>
              <a:buSzPct val="94444"/>
              <a:buFont typeface="Arial MT"/>
              <a:buChar char="•"/>
              <a:tabLst>
                <a:tab pos="337185" algn="l"/>
              </a:tabLst>
            </a:pPr>
            <a:r>
              <a:rPr b="1" spc="-5" dirty="0">
                <a:latin typeface="Times New Roman"/>
                <a:cs typeface="Times New Roman"/>
              </a:rPr>
              <a:t>Query</a:t>
            </a:r>
            <a:r>
              <a:rPr b="1" spc="35" dirty="0">
                <a:latin typeface="Times New Roman"/>
                <a:cs typeface="Times New Roman"/>
              </a:rPr>
              <a:t> </a:t>
            </a:r>
            <a:r>
              <a:rPr b="1" spc="-5" dirty="0">
                <a:latin typeface="Times New Roman"/>
                <a:cs typeface="Times New Roman"/>
              </a:rPr>
              <a:t>Refinement</a:t>
            </a:r>
            <a:r>
              <a:rPr spc="-5" dirty="0"/>
              <a:t>:</a:t>
            </a:r>
            <a:r>
              <a:rPr spc="30" dirty="0"/>
              <a:t> </a:t>
            </a:r>
            <a:r>
              <a:rPr dirty="0"/>
              <a:t>The</a:t>
            </a:r>
            <a:r>
              <a:rPr spc="15" dirty="0"/>
              <a:t> </a:t>
            </a:r>
            <a:r>
              <a:rPr dirty="0"/>
              <a:t>information</a:t>
            </a:r>
            <a:r>
              <a:rPr spc="30" dirty="0"/>
              <a:t> </a:t>
            </a:r>
            <a:r>
              <a:rPr spc="-5" dirty="0"/>
              <a:t>retrieval</a:t>
            </a:r>
            <a:r>
              <a:rPr spc="35" dirty="0"/>
              <a:t> </a:t>
            </a:r>
            <a:r>
              <a:rPr spc="-5" dirty="0"/>
              <a:t>system</a:t>
            </a:r>
            <a:r>
              <a:rPr spc="20" dirty="0"/>
              <a:t> </a:t>
            </a:r>
            <a:r>
              <a:rPr dirty="0"/>
              <a:t>refines</a:t>
            </a:r>
            <a:r>
              <a:rPr spc="25" dirty="0"/>
              <a:t> </a:t>
            </a:r>
            <a:r>
              <a:rPr dirty="0"/>
              <a:t>the</a:t>
            </a:r>
            <a:r>
              <a:rPr spc="20" dirty="0"/>
              <a:t> </a:t>
            </a:r>
            <a:r>
              <a:rPr dirty="0"/>
              <a:t>search</a:t>
            </a:r>
            <a:r>
              <a:rPr spc="25" dirty="0"/>
              <a:t> </a:t>
            </a:r>
            <a:r>
              <a:rPr spc="-5" dirty="0"/>
              <a:t>query</a:t>
            </a:r>
            <a:r>
              <a:rPr spc="40" dirty="0"/>
              <a:t> </a:t>
            </a:r>
            <a:r>
              <a:rPr spc="-5" dirty="0"/>
              <a:t>based</a:t>
            </a:r>
            <a:r>
              <a:rPr spc="25" dirty="0"/>
              <a:t> </a:t>
            </a:r>
            <a:r>
              <a:rPr spc="-5" dirty="0"/>
              <a:t>on</a:t>
            </a:r>
            <a:r>
              <a:rPr spc="25" dirty="0"/>
              <a:t> </a:t>
            </a:r>
            <a:r>
              <a:rPr dirty="0"/>
              <a:t>the</a:t>
            </a:r>
            <a:r>
              <a:rPr spc="30" dirty="0"/>
              <a:t> </a:t>
            </a:r>
            <a:r>
              <a:rPr spc="-5" dirty="0"/>
              <a:t>feedback.</a:t>
            </a:r>
            <a:r>
              <a:rPr spc="30" dirty="0"/>
              <a:t> </a:t>
            </a:r>
            <a:r>
              <a:rPr spc="-5" dirty="0"/>
              <a:t>This</a:t>
            </a:r>
            <a:r>
              <a:rPr spc="20" dirty="0"/>
              <a:t> </a:t>
            </a:r>
            <a:r>
              <a:rPr spc="-10" dirty="0"/>
              <a:t>may</a:t>
            </a:r>
            <a:r>
              <a:rPr spc="50" dirty="0"/>
              <a:t> </a:t>
            </a:r>
            <a:r>
              <a:rPr spc="-5" dirty="0"/>
              <a:t>involve</a:t>
            </a:r>
          </a:p>
          <a:p>
            <a:pPr marL="255904">
              <a:lnSpc>
                <a:spcPct val="100000"/>
              </a:lnSpc>
            </a:pPr>
            <a:r>
              <a:rPr dirty="0"/>
              <a:t>altering</a:t>
            </a:r>
            <a:r>
              <a:rPr spc="-15" dirty="0"/>
              <a:t> </a:t>
            </a:r>
            <a:r>
              <a:rPr dirty="0"/>
              <a:t>the query</a:t>
            </a:r>
            <a:r>
              <a:rPr spc="-5" dirty="0"/>
              <a:t> terms,</a:t>
            </a:r>
            <a:r>
              <a:rPr dirty="0"/>
              <a:t> adjusting</a:t>
            </a:r>
            <a:r>
              <a:rPr spc="-5" dirty="0"/>
              <a:t> </a:t>
            </a:r>
            <a:r>
              <a:rPr dirty="0"/>
              <a:t>term</a:t>
            </a:r>
            <a:r>
              <a:rPr spc="-15" dirty="0"/>
              <a:t> </a:t>
            </a:r>
            <a:r>
              <a:rPr dirty="0"/>
              <a:t>weights,</a:t>
            </a:r>
            <a:r>
              <a:rPr spc="-5" dirty="0"/>
              <a:t> </a:t>
            </a:r>
            <a:r>
              <a:rPr dirty="0"/>
              <a:t>or</a:t>
            </a:r>
            <a:r>
              <a:rPr spc="-5" dirty="0"/>
              <a:t> </a:t>
            </a:r>
            <a:r>
              <a:rPr dirty="0"/>
              <a:t>using</a:t>
            </a:r>
            <a:r>
              <a:rPr spc="5" dirty="0"/>
              <a:t> </a:t>
            </a:r>
            <a:r>
              <a:rPr dirty="0"/>
              <a:t>other</a:t>
            </a:r>
            <a:r>
              <a:rPr spc="-5" dirty="0"/>
              <a:t> methods</a:t>
            </a:r>
            <a:r>
              <a:rPr dirty="0"/>
              <a:t> to</a:t>
            </a:r>
            <a:r>
              <a:rPr spc="-5" dirty="0"/>
              <a:t> </a:t>
            </a:r>
            <a:r>
              <a:rPr dirty="0"/>
              <a:t>better</a:t>
            </a:r>
            <a:r>
              <a:rPr spc="-20" dirty="0"/>
              <a:t> </a:t>
            </a:r>
            <a:r>
              <a:rPr dirty="0"/>
              <a:t>capture</a:t>
            </a:r>
            <a:r>
              <a:rPr spc="-10" dirty="0"/>
              <a:t> </a:t>
            </a:r>
            <a:r>
              <a:rPr dirty="0"/>
              <a:t>the user's</a:t>
            </a:r>
            <a:r>
              <a:rPr spc="-5" dirty="0"/>
              <a:t> </a:t>
            </a:r>
            <a:r>
              <a:rPr dirty="0"/>
              <a:t>information</a:t>
            </a:r>
            <a:r>
              <a:rPr spc="-5" dirty="0"/>
              <a:t> </a:t>
            </a:r>
            <a:r>
              <a:rPr dirty="0"/>
              <a:t>need.</a:t>
            </a:r>
          </a:p>
          <a:p>
            <a:pPr marL="243204">
              <a:lnSpc>
                <a:spcPct val="100000"/>
              </a:lnSpc>
              <a:spcBef>
                <a:spcPts val="30"/>
              </a:spcBef>
            </a:pPr>
            <a:endParaRPr sz="1850" dirty="0"/>
          </a:p>
          <a:p>
            <a:pPr marL="255904" marR="8255">
              <a:lnSpc>
                <a:spcPct val="100000"/>
              </a:lnSpc>
              <a:spcBef>
                <a:spcPts val="5"/>
              </a:spcBef>
              <a:buSzPct val="94444"/>
              <a:buFont typeface="Arial MT"/>
              <a:buChar char="•"/>
              <a:tabLst>
                <a:tab pos="337185" algn="l"/>
              </a:tabLst>
            </a:pPr>
            <a:r>
              <a:rPr b="1" spc="-5" dirty="0">
                <a:latin typeface="Times New Roman"/>
                <a:cs typeface="Times New Roman"/>
              </a:rPr>
              <a:t>Revised</a:t>
            </a:r>
            <a:r>
              <a:rPr b="1" spc="320" dirty="0">
                <a:latin typeface="Times New Roman"/>
                <a:cs typeface="Times New Roman"/>
              </a:rPr>
              <a:t> </a:t>
            </a:r>
            <a:r>
              <a:rPr b="1" spc="-5" dirty="0">
                <a:latin typeface="Times New Roman"/>
                <a:cs typeface="Times New Roman"/>
              </a:rPr>
              <a:t>Results</a:t>
            </a:r>
            <a:r>
              <a:rPr spc="-5" dirty="0"/>
              <a:t>:</a:t>
            </a:r>
            <a:r>
              <a:rPr spc="330" dirty="0"/>
              <a:t> </a:t>
            </a:r>
            <a:r>
              <a:rPr dirty="0"/>
              <a:t>The</a:t>
            </a:r>
            <a:r>
              <a:rPr spc="335" dirty="0"/>
              <a:t> </a:t>
            </a:r>
            <a:r>
              <a:rPr spc="-5" dirty="0"/>
              <a:t>system</a:t>
            </a:r>
            <a:r>
              <a:rPr spc="320" dirty="0"/>
              <a:t> </a:t>
            </a:r>
            <a:r>
              <a:rPr spc="-5" dirty="0"/>
              <a:t>returns</a:t>
            </a:r>
            <a:r>
              <a:rPr spc="325" dirty="0"/>
              <a:t> </a:t>
            </a:r>
            <a:r>
              <a:rPr dirty="0"/>
              <a:t>a</a:t>
            </a:r>
            <a:r>
              <a:rPr spc="325" dirty="0"/>
              <a:t> </a:t>
            </a:r>
            <a:r>
              <a:rPr spc="-5" dirty="0"/>
              <a:t>new</a:t>
            </a:r>
            <a:r>
              <a:rPr spc="330" dirty="0"/>
              <a:t> </a:t>
            </a:r>
            <a:r>
              <a:rPr spc="-10" dirty="0"/>
              <a:t>set</a:t>
            </a:r>
            <a:r>
              <a:rPr spc="330" dirty="0"/>
              <a:t> </a:t>
            </a:r>
            <a:r>
              <a:rPr dirty="0"/>
              <a:t>of</a:t>
            </a:r>
            <a:r>
              <a:rPr spc="325" dirty="0"/>
              <a:t> </a:t>
            </a:r>
            <a:r>
              <a:rPr spc="-5" dirty="0"/>
              <a:t>search</a:t>
            </a:r>
            <a:r>
              <a:rPr spc="320" dirty="0"/>
              <a:t> </a:t>
            </a:r>
            <a:r>
              <a:rPr spc="-5" dirty="0"/>
              <a:t>results</a:t>
            </a:r>
            <a:r>
              <a:rPr spc="325" dirty="0"/>
              <a:t> </a:t>
            </a:r>
            <a:r>
              <a:rPr dirty="0"/>
              <a:t>based</a:t>
            </a:r>
            <a:r>
              <a:rPr spc="325" dirty="0"/>
              <a:t> </a:t>
            </a:r>
            <a:r>
              <a:rPr dirty="0"/>
              <a:t>on</a:t>
            </a:r>
            <a:r>
              <a:rPr spc="325" dirty="0"/>
              <a:t> </a:t>
            </a:r>
            <a:r>
              <a:rPr spc="-5" dirty="0"/>
              <a:t>the</a:t>
            </a:r>
            <a:r>
              <a:rPr spc="320" dirty="0"/>
              <a:t> </a:t>
            </a:r>
            <a:r>
              <a:rPr dirty="0"/>
              <a:t>refined</a:t>
            </a:r>
            <a:r>
              <a:rPr spc="330" dirty="0"/>
              <a:t> </a:t>
            </a:r>
            <a:r>
              <a:rPr spc="-25" dirty="0"/>
              <a:t>query,</a:t>
            </a:r>
            <a:r>
              <a:rPr spc="320" dirty="0"/>
              <a:t> </a:t>
            </a:r>
            <a:r>
              <a:rPr spc="-5" dirty="0"/>
              <a:t>ideally</a:t>
            </a:r>
            <a:r>
              <a:rPr spc="345" dirty="0"/>
              <a:t> </a:t>
            </a:r>
            <a:r>
              <a:rPr spc="-5" dirty="0"/>
              <a:t>more</a:t>
            </a:r>
            <a:r>
              <a:rPr spc="325" dirty="0"/>
              <a:t> </a:t>
            </a:r>
            <a:r>
              <a:rPr spc="-5" dirty="0"/>
              <a:t>closely </a:t>
            </a:r>
            <a:r>
              <a:rPr spc="-434" dirty="0"/>
              <a:t> </a:t>
            </a:r>
            <a:r>
              <a:rPr dirty="0"/>
              <a:t>aligned</a:t>
            </a:r>
            <a:r>
              <a:rPr spc="-25" dirty="0"/>
              <a:t> </a:t>
            </a:r>
            <a:r>
              <a:rPr dirty="0"/>
              <a:t>with</a:t>
            </a:r>
            <a:r>
              <a:rPr spc="-5" dirty="0"/>
              <a:t> </a:t>
            </a:r>
            <a:r>
              <a:rPr dirty="0"/>
              <a:t>the user's</a:t>
            </a:r>
            <a:r>
              <a:rPr spc="-5" dirty="0"/>
              <a:t> </a:t>
            </a:r>
            <a:r>
              <a:rPr dirty="0"/>
              <a:t>needs.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2651" y="354329"/>
            <a:ext cx="3111500" cy="452120"/>
          </a:xfrm>
          <a:prstGeom prst="rect">
            <a:avLst/>
          </a:prstGeom>
        </p:spPr>
        <p:txBody>
          <a:bodyPr vert="horz" wrap="square" lIns="0" tIns="12065" rIns="0" bIns="0" rtlCol="0">
            <a:spAutoFit/>
          </a:bodyPr>
          <a:lstStyle/>
          <a:p>
            <a:pPr marL="12700">
              <a:lnSpc>
                <a:spcPct val="100000"/>
              </a:lnSpc>
              <a:spcBef>
                <a:spcPts val="95"/>
              </a:spcBef>
            </a:pPr>
            <a:r>
              <a:rPr sz="2800" spc="-5" dirty="0"/>
              <a:t>Relevance</a:t>
            </a:r>
            <a:r>
              <a:rPr sz="2800" spc="-70" dirty="0"/>
              <a:t> </a:t>
            </a:r>
            <a:r>
              <a:rPr sz="2800" spc="-5" dirty="0"/>
              <a:t>Feedback</a:t>
            </a:r>
            <a:endParaRPr sz="2800"/>
          </a:p>
        </p:txBody>
      </p:sp>
      <p:sp>
        <p:nvSpPr>
          <p:cNvPr id="3" name="object 3"/>
          <p:cNvSpPr txBox="1"/>
          <p:nvPr/>
        </p:nvSpPr>
        <p:spPr>
          <a:xfrm>
            <a:off x="254914" y="1075178"/>
            <a:ext cx="11356340" cy="4886960"/>
          </a:xfrm>
          <a:prstGeom prst="rect">
            <a:avLst/>
          </a:prstGeom>
        </p:spPr>
        <p:txBody>
          <a:bodyPr vert="horz" wrap="square" lIns="0" tIns="113664" rIns="0" bIns="0" rtlCol="0">
            <a:spAutoFit/>
          </a:bodyPr>
          <a:lstStyle/>
          <a:p>
            <a:pPr marL="292735" indent="-280670">
              <a:lnSpc>
                <a:spcPct val="100000"/>
              </a:lnSpc>
              <a:spcBef>
                <a:spcPts val="894"/>
              </a:spcBef>
              <a:buAutoNum type="arabicPeriod"/>
              <a:tabLst>
                <a:tab pos="293370" algn="l"/>
              </a:tabLst>
            </a:pPr>
            <a:r>
              <a:rPr sz="2000" b="1" spc="-5" dirty="0">
                <a:solidFill>
                  <a:srgbClr val="0D0D0D"/>
                </a:solidFill>
                <a:latin typeface="Arial"/>
                <a:cs typeface="Arial"/>
              </a:rPr>
              <a:t>Implicit</a:t>
            </a:r>
            <a:r>
              <a:rPr sz="2000" b="1" spc="-35" dirty="0">
                <a:solidFill>
                  <a:srgbClr val="0D0D0D"/>
                </a:solidFill>
                <a:latin typeface="Arial"/>
                <a:cs typeface="Arial"/>
              </a:rPr>
              <a:t> </a:t>
            </a:r>
            <a:r>
              <a:rPr sz="2000" b="1" spc="-5" dirty="0">
                <a:solidFill>
                  <a:srgbClr val="0D0D0D"/>
                </a:solidFill>
                <a:latin typeface="Arial"/>
                <a:cs typeface="Arial"/>
              </a:rPr>
              <a:t>Relevance</a:t>
            </a:r>
            <a:r>
              <a:rPr sz="2000" b="1" dirty="0">
                <a:solidFill>
                  <a:srgbClr val="0D0D0D"/>
                </a:solidFill>
                <a:latin typeface="Arial"/>
                <a:cs typeface="Arial"/>
              </a:rPr>
              <a:t> Feedback</a:t>
            </a:r>
            <a:r>
              <a:rPr sz="2000" dirty="0">
                <a:solidFill>
                  <a:srgbClr val="0D0D0D"/>
                </a:solidFill>
                <a:latin typeface="Arial MT"/>
                <a:cs typeface="Arial MT"/>
              </a:rPr>
              <a:t>:</a:t>
            </a:r>
            <a:endParaRPr sz="2000">
              <a:latin typeface="Arial MT"/>
              <a:cs typeface="Arial MT"/>
            </a:endParaRPr>
          </a:p>
          <a:p>
            <a:pPr marL="12700" marR="5080" algn="just">
              <a:lnSpc>
                <a:spcPct val="100000"/>
              </a:lnSpc>
              <a:spcBef>
                <a:spcPts val="715"/>
              </a:spcBef>
            </a:pPr>
            <a:r>
              <a:rPr sz="1800" dirty="0">
                <a:solidFill>
                  <a:srgbClr val="0D0D0D"/>
                </a:solidFill>
                <a:latin typeface="Times New Roman"/>
                <a:cs typeface="Times New Roman"/>
              </a:rPr>
              <a:t>This</a:t>
            </a:r>
            <a:r>
              <a:rPr sz="1800" spc="165" dirty="0">
                <a:solidFill>
                  <a:srgbClr val="0D0D0D"/>
                </a:solidFill>
                <a:latin typeface="Times New Roman"/>
                <a:cs typeface="Times New Roman"/>
              </a:rPr>
              <a:t> </a:t>
            </a:r>
            <a:r>
              <a:rPr sz="1800" dirty="0">
                <a:solidFill>
                  <a:srgbClr val="0D0D0D"/>
                </a:solidFill>
                <a:latin typeface="Times New Roman"/>
                <a:cs typeface="Times New Roman"/>
              </a:rPr>
              <a:t>type</a:t>
            </a:r>
            <a:r>
              <a:rPr sz="1800" spc="175" dirty="0">
                <a:solidFill>
                  <a:srgbClr val="0D0D0D"/>
                </a:solidFill>
                <a:latin typeface="Times New Roman"/>
                <a:cs typeface="Times New Roman"/>
              </a:rPr>
              <a:t> </a:t>
            </a:r>
            <a:r>
              <a:rPr sz="1800" dirty="0">
                <a:solidFill>
                  <a:srgbClr val="0D0D0D"/>
                </a:solidFill>
                <a:latin typeface="Times New Roman"/>
                <a:cs typeface="Times New Roman"/>
              </a:rPr>
              <a:t>of</a:t>
            </a:r>
            <a:r>
              <a:rPr sz="1800" spc="170" dirty="0">
                <a:solidFill>
                  <a:srgbClr val="0D0D0D"/>
                </a:solidFill>
                <a:latin typeface="Times New Roman"/>
                <a:cs typeface="Times New Roman"/>
              </a:rPr>
              <a:t> </a:t>
            </a:r>
            <a:r>
              <a:rPr sz="1800" dirty="0">
                <a:solidFill>
                  <a:srgbClr val="0D0D0D"/>
                </a:solidFill>
                <a:latin typeface="Times New Roman"/>
                <a:cs typeface="Times New Roman"/>
              </a:rPr>
              <a:t>feedback</a:t>
            </a:r>
            <a:r>
              <a:rPr sz="1800" spc="175" dirty="0">
                <a:solidFill>
                  <a:srgbClr val="0D0D0D"/>
                </a:solidFill>
                <a:latin typeface="Times New Roman"/>
                <a:cs typeface="Times New Roman"/>
              </a:rPr>
              <a:t> </a:t>
            </a:r>
            <a:r>
              <a:rPr sz="1800" spc="-5" dirty="0">
                <a:solidFill>
                  <a:srgbClr val="0D0D0D"/>
                </a:solidFill>
                <a:latin typeface="Times New Roman"/>
                <a:cs typeface="Times New Roman"/>
              </a:rPr>
              <a:t>gathers</a:t>
            </a:r>
            <a:r>
              <a:rPr sz="1800" spc="175" dirty="0">
                <a:solidFill>
                  <a:srgbClr val="0D0D0D"/>
                </a:solidFill>
                <a:latin typeface="Times New Roman"/>
                <a:cs typeface="Times New Roman"/>
              </a:rPr>
              <a:t> </a:t>
            </a:r>
            <a:r>
              <a:rPr sz="1800" spc="-5" dirty="0">
                <a:solidFill>
                  <a:srgbClr val="0D0D0D"/>
                </a:solidFill>
                <a:latin typeface="Times New Roman"/>
                <a:cs typeface="Times New Roman"/>
              </a:rPr>
              <a:t>information</a:t>
            </a:r>
            <a:r>
              <a:rPr sz="1800" spc="190" dirty="0">
                <a:solidFill>
                  <a:srgbClr val="0D0D0D"/>
                </a:solidFill>
                <a:latin typeface="Times New Roman"/>
                <a:cs typeface="Times New Roman"/>
              </a:rPr>
              <a:t> </a:t>
            </a:r>
            <a:r>
              <a:rPr sz="1800" dirty="0">
                <a:solidFill>
                  <a:srgbClr val="0D0D0D"/>
                </a:solidFill>
                <a:latin typeface="Times New Roman"/>
                <a:cs typeface="Times New Roman"/>
              </a:rPr>
              <a:t>on</a:t>
            </a:r>
            <a:r>
              <a:rPr sz="1800" spc="170" dirty="0">
                <a:solidFill>
                  <a:srgbClr val="0D0D0D"/>
                </a:solidFill>
                <a:latin typeface="Times New Roman"/>
                <a:cs typeface="Times New Roman"/>
              </a:rPr>
              <a:t> </a:t>
            </a:r>
            <a:r>
              <a:rPr sz="1800" spc="-5" dirty="0">
                <a:solidFill>
                  <a:srgbClr val="0D0D0D"/>
                </a:solidFill>
                <a:latin typeface="Times New Roman"/>
                <a:cs typeface="Times New Roman"/>
              </a:rPr>
              <a:t>user</a:t>
            </a:r>
            <a:r>
              <a:rPr sz="1800" spc="180" dirty="0">
                <a:solidFill>
                  <a:srgbClr val="0D0D0D"/>
                </a:solidFill>
                <a:latin typeface="Times New Roman"/>
                <a:cs typeface="Times New Roman"/>
              </a:rPr>
              <a:t> </a:t>
            </a:r>
            <a:r>
              <a:rPr sz="1800" spc="-5" dirty="0">
                <a:solidFill>
                  <a:srgbClr val="0D0D0D"/>
                </a:solidFill>
                <a:latin typeface="Times New Roman"/>
                <a:cs typeface="Times New Roman"/>
              </a:rPr>
              <a:t>behavior</a:t>
            </a:r>
            <a:r>
              <a:rPr sz="1800" spc="175" dirty="0">
                <a:solidFill>
                  <a:srgbClr val="0D0D0D"/>
                </a:solidFill>
                <a:latin typeface="Times New Roman"/>
                <a:cs typeface="Times New Roman"/>
              </a:rPr>
              <a:t> </a:t>
            </a:r>
            <a:r>
              <a:rPr sz="1800" dirty="0">
                <a:solidFill>
                  <a:srgbClr val="0D0D0D"/>
                </a:solidFill>
                <a:latin typeface="Times New Roman"/>
                <a:cs typeface="Times New Roman"/>
              </a:rPr>
              <a:t>and</a:t>
            </a:r>
            <a:r>
              <a:rPr sz="1800" spc="155" dirty="0">
                <a:solidFill>
                  <a:srgbClr val="0D0D0D"/>
                </a:solidFill>
                <a:latin typeface="Times New Roman"/>
                <a:cs typeface="Times New Roman"/>
              </a:rPr>
              <a:t> </a:t>
            </a:r>
            <a:r>
              <a:rPr sz="1800" dirty="0">
                <a:solidFill>
                  <a:srgbClr val="0D0D0D"/>
                </a:solidFill>
                <a:latin typeface="Times New Roman"/>
                <a:cs typeface="Times New Roman"/>
              </a:rPr>
              <a:t>preferences</a:t>
            </a:r>
            <a:r>
              <a:rPr sz="1800" spc="185" dirty="0">
                <a:solidFill>
                  <a:srgbClr val="0D0D0D"/>
                </a:solidFill>
                <a:latin typeface="Times New Roman"/>
                <a:cs typeface="Times New Roman"/>
              </a:rPr>
              <a:t> </a:t>
            </a:r>
            <a:r>
              <a:rPr sz="1800" spc="-5" dirty="0">
                <a:solidFill>
                  <a:srgbClr val="0D0D0D"/>
                </a:solidFill>
                <a:latin typeface="Times New Roman"/>
                <a:cs typeface="Times New Roman"/>
              </a:rPr>
              <a:t>without</a:t>
            </a:r>
            <a:r>
              <a:rPr sz="1800" spc="185" dirty="0">
                <a:solidFill>
                  <a:srgbClr val="0D0D0D"/>
                </a:solidFill>
                <a:latin typeface="Times New Roman"/>
                <a:cs typeface="Times New Roman"/>
              </a:rPr>
              <a:t> </a:t>
            </a:r>
            <a:r>
              <a:rPr sz="1800" spc="-5" dirty="0">
                <a:solidFill>
                  <a:srgbClr val="0D0D0D"/>
                </a:solidFill>
                <a:latin typeface="Times New Roman"/>
                <a:cs typeface="Times New Roman"/>
              </a:rPr>
              <a:t>requiring</a:t>
            </a:r>
            <a:r>
              <a:rPr sz="1800" spc="175" dirty="0">
                <a:solidFill>
                  <a:srgbClr val="0D0D0D"/>
                </a:solidFill>
                <a:latin typeface="Times New Roman"/>
                <a:cs typeface="Times New Roman"/>
              </a:rPr>
              <a:t> </a:t>
            </a:r>
            <a:r>
              <a:rPr sz="1800" spc="-5" dirty="0">
                <a:solidFill>
                  <a:srgbClr val="0D0D0D"/>
                </a:solidFill>
                <a:latin typeface="Times New Roman"/>
                <a:cs typeface="Times New Roman"/>
              </a:rPr>
              <a:t>direct</a:t>
            </a:r>
            <a:r>
              <a:rPr sz="1800" spc="175" dirty="0">
                <a:solidFill>
                  <a:srgbClr val="0D0D0D"/>
                </a:solidFill>
                <a:latin typeface="Times New Roman"/>
                <a:cs typeface="Times New Roman"/>
              </a:rPr>
              <a:t> </a:t>
            </a:r>
            <a:r>
              <a:rPr sz="1800" spc="-5" dirty="0">
                <a:solidFill>
                  <a:srgbClr val="0D0D0D"/>
                </a:solidFill>
                <a:latin typeface="Times New Roman"/>
                <a:cs typeface="Times New Roman"/>
              </a:rPr>
              <a:t>input.</a:t>
            </a:r>
            <a:r>
              <a:rPr sz="1800" spc="175" dirty="0">
                <a:solidFill>
                  <a:srgbClr val="0D0D0D"/>
                </a:solidFill>
                <a:latin typeface="Times New Roman"/>
                <a:cs typeface="Times New Roman"/>
              </a:rPr>
              <a:t> </a:t>
            </a:r>
            <a:r>
              <a:rPr sz="1800" spc="-5" dirty="0">
                <a:solidFill>
                  <a:srgbClr val="0D0D0D"/>
                </a:solidFill>
                <a:latin typeface="Times New Roman"/>
                <a:cs typeface="Times New Roman"/>
              </a:rPr>
              <a:t>For</a:t>
            </a:r>
            <a:r>
              <a:rPr sz="1800" spc="165" dirty="0">
                <a:solidFill>
                  <a:srgbClr val="0D0D0D"/>
                </a:solidFill>
                <a:latin typeface="Times New Roman"/>
                <a:cs typeface="Times New Roman"/>
              </a:rPr>
              <a:t> </a:t>
            </a:r>
            <a:r>
              <a:rPr sz="1800" spc="-5" dirty="0">
                <a:solidFill>
                  <a:srgbClr val="0D0D0D"/>
                </a:solidFill>
                <a:latin typeface="Times New Roman"/>
                <a:cs typeface="Times New Roman"/>
              </a:rPr>
              <a:t>example, </a:t>
            </a:r>
            <a:r>
              <a:rPr sz="1800" spc="-440" dirty="0">
                <a:solidFill>
                  <a:srgbClr val="0D0D0D"/>
                </a:solidFill>
                <a:latin typeface="Times New Roman"/>
                <a:cs typeface="Times New Roman"/>
              </a:rPr>
              <a:t> </a:t>
            </a:r>
            <a:r>
              <a:rPr sz="1800" dirty="0">
                <a:solidFill>
                  <a:srgbClr val="0D0D0D"/>
                </a:solidFill>
                <a:latin typeface="Times New Roman"/>
                <a:cs typeface="Times New Roman"/>
              </a:rPr>
              <a:t>the </a:t>
            </a:r>
            <a:r>
              <a:rPr sz="1800" spc="-5" dirty="0">
                <a:solidFill>
                  <a:srgbClr val="0D0D0D"/>
                </a:solidFill>
                <a:latin typeface="Times New Roman"/>
                <a:cs typeface="Times New Roman"/>
              </a:rPr>
              <a:t>system </a:t>
            </a:r>
            <a:r>
              <a:rPr sz="1800" spc="-10" dirty="0">
                <a:solidFill>
                  <a:srgbClr val="0D0D0D"/>
                </a:solidFill>
                <a:latin typeface="Times New Roman"/>
                <a:cs typeface="Times New Roman"/>
              </a:rPr>
              <a:t>may </a:t>
            </a:r>
            <a:r>
              <a:rPr sz="1800" spc="-5" dirty="0">
                <a:solidFill>
                  <a:srgbClr val="0D0D0D"/>
                </a:solidFill>
                <a:latin typeface="Times New Roman"/>
                <a:cs typeface="Times New Roman"/>
              </a:rPr>
              <a:t>monitor </a:t>
            </a:r>
            <a:r>
              <a:rPr sz="1800" dirty="0">
                <a:solidFill>
                  <a:srgbClr val="0D0D0D"/>
                </a:solidFill>
                <a:latin typeface="Times New Roman"/>
                <a:cs typeface="Times New Roman"/>
              </a:rPr>
              <a:t>which </a:t>
            </a:r>
            <a:r>
              <a:rPr sz="1800" spc="-5" dirty="0">
                <a:solidFill>
                  <a:srgbClr val="0D0D0D"/>
                </a:solidFill>
                <a:latin typeface="Times New Roman"/>
                <a:cs typeface="Times New Roman"/>
              </a:rPr>
              <a:t>search </a:t>
            </a:r>
            <a:r>
              <a:rPr sz="1800" dirty="0">
                <a:solidFill>
                  <a:srgbClr val="0D0D0D"/>
                </a:solidFill>
                <a:latin typeface="Times New Roman"/>
                <a:cs typeface="Times New Roman"/>
              </a:rPr>
              <a:t>results the </a:t>
            </a:r>
            <a:r>
              <a:rPr sz="1800" spc="-5" dirty="0">
                <a:solidFill>
                  <a:srgbClr val="0D0D0D"/>
                </a:solidFill>
                <a:latin typeface="Times New Roman"/>
                <a:cs typeface="Times New Roman"/>
              </a:rPr>
              <a:t>user </a:t>
            </a:r>
            <a:r>
              <a:rPr sz="1800" dirty="0">
                <a:solidFill>
                  <a:srgbClr val="0D0D0D"/>
                </a:solidFill>
                <a:latin typeface="Times New Roman"/>
                <a:cs typeface="Times New Roman"/>
              </a:rPr>
              <a:t>clicks </a:t>
            </a:r>
            <a:r>
              <a:rPr sz="1800" spc="-5" dirty="0">
                <a:solidFill>
                  <a:srgbClr val="0D0D0D"/>
                </a:solidFill>
                <a:latin typeface="Times New Roman"/>
                <a:cs typeface="Times New Roman"/>
              </a:rPr>
              <a:t>on, </a:t>
            </a:r>
            <a:r>
              <a:rPr sz="1800" spc="-10" dirty="0">
                <a:solidFill>
                  <a:srgbClr val="0D0D0D"/>
                </a:solidFill>
                <a:latin typeface="Times New Roman"/>
                <a:cs typeface="Times New Roman"/>
              </a:rPr>
              <a:t>how </a:t>
            </a:r>
            <a:r>
              <a:rPr sz="1800" spc="-5" dirty="0">
                <a:solidFill>
                  <a:srgbClr val="0D0D0D"/>
                </a:solidFill>
                <a:latin typeface="Times New Roman"/>
                <a:cs typeface="Times New Roman"/>
              </a:rPr>
              <a:t>much time they </a:t>
            </a:r>
            <a:r>
              <a:rPr sz="1800" dirty="0">
                <a:solidFill>
                  <a:srgbClr val="0D0D0D"/>
                </a:solidFill>
                <a:latin typeface="Times New Roman"/>
                <a:cs typeface="Times New Roman"/>
              </a:rPr>
              <a:t>spend </a:t>
            </a:r>
            <a:r>
              <a:rPr sz="1800" spc="-5" dirty="0">
                <a:solidFill>
                  <a:srgbClr val="0D0D0D"/>
                </a:solidFill>
                <a:latin typeface="Times New Roman"/>
                <a:cs typeface="Times New Roman"/>
              </a:rPr>
              <a:t>reading </a:t>
            </a:r>
            <a:r>
              <a:rPr sz="1800" dirty="0">
                <a:solidFill>
                  <a:srgbClr val="0D0D0D"/>
                </a:solidFill>
                <a:latin typeface="Times New Roman"/>
                <a:cs typeface="Times New Roman"/>
              </a:rPr>
              <a:t>a document, or whether </a:t>
            </a:r>
            <a:r>
              <a:rPr sz="1800" spc="5" dirty="0">
                <a:solidFill>
                  <a:srgbClr val="0D0D0D"/>
                </a:solidFill>
                <a:latin typeface="Times New Roman"/>
                <a:cs typeface="Times New Roman"/>
              </a:rPr>
              <a:t> </a:t>
            </a:r>
            <a:r>
              <a:rPr sz="1800" dirty="0">
                <a:solidFill>
                  <a:srgbClr val="0D0D0D"/>
                </a:solidFill>
                <a:latin typeface="Times New Roman"/>
                <a:cs typeface="Times New Roman"/>
              </a:rPr>
              <a:t>they </a:t>
            </a:r>
            <a:r>
              <a:rPr sz="1800" spc="-10" dirty="0">
                <a:solidFill>
                  <a:srgbClr val="0D0D0D"/>
                </a:solidFill>
                <a:latin typeface="Times New Roman"/>
                <a:cs typeface="Times New Roman"/>
              </a:rPr>
              <a:t>save </a:t>
            </a:r>
            <a:r>
              <a:rPr sz="1800" dirty="0">
                <a:solidFill>
                  <a:srgbClr val="0D0D0D"/>
                </a:solidFill>
                <a:latin typeface="Times New Roman"/>
                <a:cs typeface="Times New Roman"/>
              </a:rPr>
              <a:t>or </a:t>
            </a:r>
            <a:r>
              <a:rPr sz="1800" spc="-5" dirty="0">
                <a:solidFill>
                  <a:srgbClr val="0D0D0D"/>
                </a:solidFill>
                <a:latin typeface="Times New Roman"/>
                <a:cs typeface="Times New Roman"/>
              </a:rPr>
              <a:t>share </a:t>
            </a:r>
            <a:r>
              <a:rPr sz="1800" dirty="0">
                <a:solidFill>
                  <a:srgbClr val="0D0D0D"/>
                </a:solidFill>
                <a:latin typeface="Times New Roman"/>
                <a:cs typeface="Times New Roman"/>
              </a:rPr>
              <a:t>it. These </a:t>
            </a:r>
            <a:r>
              <a:rPr sz="1800" spc="-5" dirty="0">
                <a:solidFill>
                  <a:srgbClr val="0D0D0D"/>
                </a:solidFill>
                <a:latin typeface="Times New Roman"/>
                <a:cs typeface="Times New Roman"/>
              </a:rPr>
              <a:t>actions </a:t>
            </a:r>
            <a:r>
              <a:rPr sz="1800" dirty="0">
                <a:solidFill>
                  <a:srgbClr val="0D0D0D"/>
                </a:solidFill>
                <a:latin typeface="Times New Roman"/>
                <a:cs typeface="Times New Roman"/>
              </a:rPr>
              <a:t>are </a:t>
            </a:r>
            <a:r>
              <a:rPr sz="1800" spc="-5" dirty="0">
                <a:solidFill>
                  <a:srgbClr val="0D0D0D"/>
                </a:solidFill>
                <a:latin typeface="Times New Roman"/>
                <a:cs typeface="Times New Roman"/>
              </a:rPr>
              <a:t>interpreted as signals </a:t>
            </a:r>
            <a:r>
              <a:rPr sz="1800" dirty="0">
                <a:solidFill>
                  <a:srgbClr val="0D0D0D"/>
                </a:solidFill>
                <a:latin typeface="Times New Roman"/>
                <a:cs typeface="Times New Roman"/>
              </a:rPr>
              <a:t>of </a:t>
            </a:r>
            <a:r>
              <a:rPr sz="1800" spc="-5" dirty="0">
                <a:solidFill>
                  <a:srgbClr val="0D0D0D"/>
                </a:solidFill>
                <a:latin typeface="Times New Roman"/>
                <a:cs typeface="Times New Roman"/>
              </a:rPr>
              <a:t>relevance, </a:t>
            </a:r>
            <a:r>
              <a:rPr sz="1800" dirty="0">
                <a:solidFill>
                  <a:srgbClr val="0D0D0D"/>
                </a:solidFill>
                <a:latin typeface="Times New Roman"/>
                <a:cs typeface="Times New Roman"/>
              </a:rPr>
              <a:t>and the </a:t>
            </a:r>
            <a:r>
              <a:rPr sz="1800" spc="-5" dirty="0">
                <a:solidFill>
                  <a:srgbClr val="0D0D0D"/>
                </a:solidFill>
                <a:latin typeface="Times New Roman"/>
                <a:cs typeface="Times New Roman"/>
              </a:rPr>
              <a:t>system adjusts </a:t>
            </a:r>
            <a:r>
              <a:rPr sz="1800" dirty="0">
                <a:solidFill>
                  <a:srgbClr val="0D0D0D"/>
                </a:solidFill>
                <a:latin typeface="Times New Roman"/>
                <a:cs typeface="Times New Roman"/>
              </a:rPr>
              <a:t>future </a:t>
            </a:r>
            <a:r>
              <a:rPr sz="1800" spc="-5" dirty="0">
                <a:solidFill>
                  <a:srgbClr val="0D0D0D"/>
                </a:solidFill>
                <a:latin typeface="Times New Roman"/>
                <a:cs typeface="Times New Roman"/>
              </a:rPr>
              <a:t>search results </a:t>
            </a:r>
            <a:r>
              <a:rPr sz="1800" dirty="0">
                <a:solidFill>
                  <a:srgbClr val="0D0D0D"/>
                </a:solidFill>
                <a:latin typeface="Times New Roman"/>
                <a:cs typeface="Times New Roman"/>
              </a:rPr>
              <a:t> </a:t>
            </a:r>
            <a:r>
              <a:rPr sz="1800" spc="-10" dirty="0">
                <a:solidFill>
                  <a:srgbClr val="0D0D0D"/>
                </a:solidFill>
                <a:latin typeface="Times New Roman"/>
                <a:cs typeface="Times New Roman"/>
              </a:rPr>
              <a:t>accordingly.</a:t>
            </a:r>
            <a:endParaRPr sz="1800">
              <a:latin typeface="Times New Roman"/>
              <a:cs typeface="Times New Roman"/>
            </a:endParaRPr>
          </a:p>
          <a:p>
            <a:pPr>
              <a:lnSpc>
                <a:spcPct val="100000"/>
              </a:lnSpc>
              <a:spcBef>
                <a:spcPts val="50"/>
              </a:spcBef>
            </a:pPr>
            <a:endParaRPr sz="2550">
              <a:latin typeface="Times New Roman"/>
              <a:cs typeface="Times New Roman"/>
            </a:endParaRPr>
          </a:p>
          <a:p>
            <a:pPr marL="292735" indent="-280670">
              <a:lnSpc>
                <a:spcPct val="100000"/>
              </a:lnSpc>
              <a:buAutoNum type="arabicPeriod" startAt="2"/>
              <a:tabLst>
                <a:tab pos="293370" algn="l"/>
              </a:tabLst>
            </a:pPr>
            <a:r>
              <a:rPr sz="2000" b="1" spc="-5" dirty="0">
                <a:solidFill>
                  <a:srgbClr val="0D0D0D"/>
                </a:solidFill>
                <a:latin typeface="Arial"/>
                <a:cs typeface="Arial"/>
              </a:rPr>
              <a:t>Explicit</a:t>
            </a:r>
            <a:r>
              <a:rPr sz="2000" b="1" spc="-20" dirty="0">
                <a:solidFill>
                  <a:srgbClr val="0D0D0D"/>
                </a:solidFill>
                <a:latin typeface="Arial"/>
                <a:cs typeface="Arial"/>
              </a:rPr>
              <a:t> </a:t>
            </a:r>
            <a:r>
              <a:rPr sz="2000" b="1" spc="-5" dirty="0">
                <a:solidFill>
                  <a:srgbClr val="0D0D0D"/>
                </a:solidFill>
                <a:latin typeface="Arial"/>
                <a:cs typeface="Arial"/>
              </a:rPr>
              <a:t>Relevance</a:t>
            </a:r>
            <a:r>
              <a:rPr sz="2000" b="1" dirty="0">
                <a:solidFill>
                  <a:srgbClr val="0D0D0D"/>
                </a:solidFill>
                <a:latin typeface="Arial"/>
                <a:cs typeface="Arial"/>
              </a:rPr>
              <a:t> Feedback</a:t>
            </a:r>
            <a:r>
              <a:rPr sz="2000" dirty="0">
                <a:solidFill>
                  <a:srgbClr val="0D0D0D"/>
                </a:solidFill>
                <a:latin typeface="Arial MT"/>
                <a:cs typeface="Arial MT"/>
              </a:rPr>
              <a:t>:</a:t>
            </a:r>
            <a:endParaRPr sz="2000">
              <a:latin typeface="Arial MT"/>
              <a:cs typeface="Arial MT"/>
            </a:endParaRPr>
          </a:p>
          <a:p>
            <a:pPr marL="12700" marR="5080" algn="just">
              <a:lnSpc>
                <a:spcPct val="100000"/>
              </a:lnSpc>
              <a:spcBef>
                <a:spcPts val="1150"/>
              </a:spcBef>
            </a:pPr>
            <a:r>
              <a:rPr sz="1800" dirty="0">
                <a:solidFill>
                  <a:srgbClr val="0D0D0D"/>
                </a:solidFill>
                <a:latin typeface="Times New Roman"/>
                <a:cs typeface="Times New Roman"/>
              </a:rPr>
              <a:t>This</a:t>
            </a:r>
            <a:r>
              <a:rPr sz="1800" spc="260" dirty="0">
                <a:solidFill>
                  <a:srgbClr val="0D0D0D"/>
                </a:solidFill>
                <a:latin typeface="Times New Roman"/>
                <a:cs typeface="Times New Roman"/>
              </a:rPr>
              <a:t> </a:t>
            </a:r>
            <a:r>
              <a:rPr sz="1800" spc="-5" dirty="0">
                <a:solidFill>
                  <a:srgbClr val="0D0D0D"/>
                </a:solidFill>
                <a:latin typeface="Times New Roman"/>
                <a:cs typeface="Times New Roman"/>
              </a:rPr>
              <a:t>involves</a:t>
            </a:r>
            <a:r>
              <a:rPr sz="1800" spc="270" dirty="0">
                <a:solidFill>
                  <a:srgbClr val="0D0D0D"/>
                </a:solidFill>
                <a:latin typeface="Times New Roman"/>
                <a:cs typeface="Times New Roman"/>
              </a:rPr>
              <a:t> </a:t>
            </a:r>
            <a:r>
              <a:rPr sz="1800" spc="-5" dirty="0">
                <a:solidFill>
                  <a:srgbClr val="0D0D0D"/>
                </a:solidFill>
                <a:latin typeface="Times New Roman"/>
                <a:cs typeface="Times New Roman"/>
              </a:rPr>
              <a:t>the</a:t>
            </a:r>
            <a:r>
              <a:rPr sz="1800" spc="265" dirty="0">
                <a:solidFill>
                  <a:srgbClr val="0D0D0D"/>
                </a:solidFill>
                <a:latin typeface="Times New Roman"/>
                <a:cs typeface="Times New Roman"/>
              </a:rPr>
              <a:t> </a:t>
            </a:r>
            <a:r>
              <a:rPr sz="1800" dirty="0">
                <a:solidFill>
                  <a:srgbClr val="0D0D0D"/>
                </a:solidFill>
                <a:latin typeface="Times New Roman"/>
                <a:cs typeface="Times New Roman"/>
              </a:rPr>
              <a:t>user</a:t>
            </a:r>
            <a:r>
              <a:rPr sz="1800" spc="265" dirty="0">
                <a:solidFill>
                  <a:srgbClr val="0D0D0D"/>
                </a:solidFill>
                <a:latin typeface="Times New Roman"/>
                <a:cs typeface="Times New Roman"/>
              </a:rPr>
              <a:t> </a:t>
            </a:r>
            <a:r>
              <a:rPr sz="1800" spc="-5" dirty="0">
                <a:solidFill>
                  <a:srgbClr val="0D0D0D"/>
                </a:solidFill>
                <a:latin typeface="Times New Roman"/>
                <a:cs typeface="Times New Roman"/>
              </a:rPr>
              <a:t>actively</a:t>
            </a:r>
            <a:r>
              <a:rPr sz="1800" spc="280" dirty="0">
                <a:solidFill>
                  <a:srgbClr val="0D0D0D"/>
                </a:solidFill>
                <a:latin typeface="Times New Roman"/>
                <a:cs typeface="Times New Roman"/>
              </a:rPr>
              <a:t> </a:t>
            </a:r>
            <a:r>
              <a:rPr sz="1800" spc="-5" dirty="0">
                <a:solidFill>
                  <a:srgbClr val="0D0D0D"/>
                </a:solidFill>
                <a:latin typeface="Times New Roman"/>
                <a:cs typeface="Times New Roman"/>
              </a:rPr>
              <a:t>indicating</a:t>
            </a:r>
            <a:r>
              <a:rPr sz="1800" spc="265" dirty="0">
                <a:solidFill>
                  <a:srgbClr val="0D0D0D"/>
                </a:solidFill>
                <a:latin typeface="Times New Roman"/>
                <a:cs typeface="Times New Roman"/>
              </a:rPr>
              <a:t> </a:t>
            </a:r>
            <a:r>
              <a:rPr sz="1800" spc="-5" dirty="0">
                <a:solidFill>
                  <a:srgbClr val="0D0D0D"/>
                </a:solidFill>
                <a:latin typeface="Times New Roman"/>
                <a:cs typeface="Times New Roman"/>
              </a:rPr>
              <a:t>whether</a:t>
            </a:r>
            <a:r>
              <a:rPr sz="1800" spc="275" dirty="0">
                <a:solidFill>
                  <a:srgbClr val="0D0D0D"/>
                </a:solidFill>
                <a:latin typeface="Times New Roman"/>
                <a:cs typeface="Times New Roman"/>
              </a:rPr>
              <a:t> </a:t>
            </a:r>
            <a:r>
              <a:rPr sz="1800" dirty="0">
                <a:solidFill>
                  <a:srgbClr val="0D0D0D"/>
                </a:solidFill>
                <a:latin typeface="Times New Roman"/>
                <a:cs typeface="Times New Roman"/>
              </a:rPr>
              <a:t>a</a:t>
            </a:r>
            <a:r>
              <a:rPr sz="1800" spc="270" dirty="0">
                <a:solidFill>
                  <a:srgbClr val="0D0D0D"/>
                </a:solidFill>
                <a:latin typeface="Times New Roman"/>
                <a:cs typeface="Times New Roman"/>
              </a:rPr>
              <a:t> </a:t>
            </a:r>
            <a:r>
              <a:rPr sz="1800" spc="-5" dirty="0">
                <a:solidFill>
                  <a:srgbClr val="0D0D0D"/>
                </a:solidFill>
                <a:latin typeface="Times New Roman"/>
                <a:cs typeface="Times New Roman"/>
              </a:rPr>
              <a:t>returned</a:t>
            </a:r>
            <a:r>
              <a:rPr sz="1800" spc="265" dirty="0">
                <a:solidFill>
                  <a:srgbClr val="0D0D0D"/>
                </a:solidFill>
                <a:latin typeface="Times New Roman"/>
                <a:cs typeface="Times New Roman"/>
              </a:rPr>
              <a:t> </a:t>
            </a:r>
            <a:r>
              <a:rPr sz="1800" spc="-5" dirty="0">
                <a:solidFill>
                  <a:srgbClr val="0D0D0D"/>
                </a:solidFill>
                <a:latin typeface="Times New Roman"/>
                <a:cs typeface="Times New Roman"/>
              </a:rPr>
              <a:t>result</a:t>
            </a:r>
            <a:r>
              <a:rPr sz="1800" spc="270" dirty="0">
                <a:solidFill>
                  <a:srgbClr val="0D0D0D"/>
                </a:solidFill>
                <a:latin typeface="Times New Roman"/>
                <a:cs typeface="Times New Roman"/>
              </a:rPr>
              <a:t> </a:t>
            </a:r>
            <a:r>
              <a:rPr sz="1800" spc="-5" dirty="0">
                <a:solidFill>
                  <a:srgbClr val="0D0D0D"/>
                </a:solidFill>
                <a:latin typeface="Times New Roman"/>
                <a:cs typeface="Times New Roman"/>
              </a:rPr>
              <a:t>is</a:t>
            </a:r>
            <a:r>
              <a:rPr sz="1800" spc="254" dirty="0">
                <a:solidFill>
                  <a:srgbClr val="0D0D0D"/>
                </a:solidFill>
                <a:latin typeface="Times New Roman"/>
                <a:cs typeface="Times New Roman"/>
              </a:rPr>
              <a:t> </a:t>
            </a:r>
            <a:r>
              <a:rPr sz="1800" dirty="0">
                <a:solidFill>
                  <a:srgbClr val="0D0D0D"/>
                </a:solidFill>
                <a:latin typeface="Times New Roman"/>
                <a:cs typeface="Times New Roman"/>
              </a:rPr>
              <a:t>relevant</a:t>
            </a:r>
            <a:r>
              <a:rPr sz="1800" spc="260" dirty="0">
                <a:solidFill>
                  <a:srgbClr val="0D0D0D"/>
                </a:solidFill>
                <a:latin typeface="Times New Roman"/>
                <a:cs typeface="Times New Roman"/>
              </a:rPr>
              <a:t> </a:t>
            </a:r>
            <a:r>
              <a:rPr sz="1800" dirty="0">
                <a:solidFill>
                  <a:srgbClr val="0D0D0D"/>
                </a:solidFill>
                <a:latin typeface="Times New Roman"/>
                <a:cs typeface="Times New Roman"/>
              </a:rPr>
              <a:t>or</a:t>
            </a:r>
            <a:r>
              <a:rPr sz="1800" spc="265" dirty="0">
                <a:solidFill>
                  <a:srgbClr val="0D0D0D"/>
                </a:solidFill>
                <a:latin typeface="Times New Roman"/>
                <a:cs typeface="Times New Roman"/>
              </a:rPr>
              <a:t> </a:t>
            </a:r>
            <a:r>
              <a:rPr sz="1800" dirty="0">
                <a:solidFill>
                  <a:srgbClr val="0D0D0D"/>
                </a:solidFill>
                <a:latin typeface="Times New Roman"/>
                <a:cs typeface="Times New Roman"/>
              </a:rPr>
              <a:t>not.</a:t>
            </a:r>
            <a:r>
              <a:rPr sz="1800" spc="265" dirty="0">
                <a:solidFill>
                  <a:srgbClr val="0D0D0D"/>
                </a:solidFill>
                <a:latin typeface="Times New Roman"/>
                <a:cs typeface="Times New Roman"/>
              </a:rPr>
              <a:t> </a:t>
            </a:r>
            <a:r>
              <a:rPr sz="1800" spc="-5" dirty="0">
                <a:solidFill>
                  <a:srgbClr val="0D0D0D"/>
                </a:solidFill>
                <a:latin typeface="Times New Roman"/>
                <a:cs typeface="Times New Roman"/>
              </a:rPr>
              <a:t>For</a:t>
            </a:r>
            <a:r>
              <a:rPr sz="1800" spc="260" dirty="0">
                <a:solidFill>
                  <a:srgbClr val="0D0D0D"/>
                </a:solidFill>
                <a:latin typeface="Times New Roman"/>
                <a:cs typeface="Times New Roman"/>
              </a:rPr>
              <a:t> </a:t>
            </a:r>
            <a:r>
              <a:rPr sz="1800" spc="-5" dirty="0">
                <a:solidFill>
                  <a:srgbClr val="0D0D0D"/>
                </a:solidFill>
                <a:latin typeface="Times New Roman"/>
                <a:cs typeface="Times New Roman"/>
              </a:rPr>
              <a:t>example,</a:t>
            </a:r>
            <a:r>
              <a:rPr sz="1800" spc="275" dirty="0">
                <a:solidFill>
                  <a:srgbClr val="0D0D0D"/>
                </a:solidFill>
                <a:latin typeface="Times New Roman"/>
                <a:cs typeface="Times New Roman"/>
              </a:rPr>
              <a:t> </a:t>
            </a:r>
            <a:r>
              <a:rPr sz="1800" dirty="0">
                <a:solidFill>
                  <a:srgbClr val="0D0D0D"/>
                </a:solidFill>
                <a:latin typeface="Times New Roman"/>
                <a:cs typeface="Times New Roman"/>
              </a:rPr>
              <a:t>after</a:t>
            </a:r>
            <a:r>
              <a:rPr sz="1800" spc="265" dirty="0">
                <a:solidFill>
                  <a:srgbClr val="0D0D0D"/>
                </a:solidFill>
                <a:latin typeface="Times New Roman"/>
                <a:cs typeface="Times New Roman"/>
              </a:rPr>
              <a:t> </a:t>
            </a:r>
            <a:r>
              <a:rPr sz="1800" spc="-5" dirty="0">
                <a:solidFill>
                  <a:srgbClr val="0D0D0D"/>
                </a:solidFill>
                <a:latin typeface="Times New Roman"/>
                <a:cs typeface="Times New Roman"/>
              </a:rPr>
              <a:t>performing</a:t>
            </a:r>
            <a:r>
              <a:rPr sz="1800" spc="270" dirty="0">
                <a:solidFill>
                  <a:srgbClr val="0D0D0D"/>
                </a:solidFill>
                <a:latin typeface="Times New Roman"/>
                <a:cs typeface="Times New Roman"/>
              </a:rPr>
              <a:t> </a:t>
            </a:r>
            <a:r>
              <a:rPr sz="1800" dirty="0">
                <a:solidFill>
                  <a:srgbClr val="0D0D0D"/>
                </a:solidFill>
                <a:latin typeface="Times New Roman"/>
                <a:cs typeface="Times New Roman"/>
              </a:rPr>
              <a:t>a </a:t>
            </a:r>
            <a:r>
              <a:rPr sz="1800" spc="-440" dirty="0">
                <a:solidFill>
                  <a:srgbClr val="0D0D0D"/>
                </a:solidFill>
                <a:latin typeface="Times New Roman"/>
                <a:cs typeface="Times New Roman"/>
              </a:rPr>
              <a:t> </a:t>
            </a:r>
            <a:r>
              <a:rPr sz="1800" dirty="0">
                <a:solidFill>
                  <a:srgbClr val="0D0D0D"/>
                </a:solidFill>
                <a:latin typeface="Times New Roman"/>
                <a:cs typeface="Times New Roman"/>
              </a:rPr>
              <a:t>search, a user </a:t>
            </a:r>
            <a:r>
              <a:rPr sz="1800" spc="-10" dirty="0">
                <a:solidFill>
                  <a:srgbClr val="0D0D0D"/>
                </a:solidFill>
                <a:latin typeface="Times New Roman"/>
                <a:cs typeface="Times New Roman"/>
              </a:rPr>
              <a:t>may</a:t>
            </a:r>
            <a:r>
              <a:rPr sz="1800" spc="-5" dirty="0">
                <a:solidFill>
                  <a:srgbClr val="0D0D0D"/>
                </a:solidFill>
                <a:latin typeface="Times New Roman"/>
                <a:cs typeface="Times New Roman"/>
              </a:rPr>
              <a:t> mark </a:t>
            </a:r>
            <a:r>
              <a:rPr sz="1800" dirty="0">
                <a:solidFill>
                  <a:srgbClr val="0D0D0D"/>
                </a:solidFill>
                <a:latin typeface="Times New Roman"/>
                <a:cs typeface="Times New Roman"/>
              </a:rPr>
              <a:t>certain documents </a:t>
            </a:r>
            <a:r>
              <a:rPr sz="1800" spc="-5" dirty="0">
                <a:solidFill>
                  <a:srgbClr val="0D0D0D"/>
                </a:solidFill>
                <a:latin typeface="Times New Roman"/>
                <a:cs typeface="Times New Roman"/>
              </a:rPr>
              <a:t>as </a:t>
            </a:r>
            <a:r>
              <a:rPr sz="1800" dirty="0">
                <a:solidFill>
                  <a:srgbClr val="0D0D0D"/>
                </a:solidFill>
                <a:latin typeface="Times New Roman"/>
                <a:cs typeface="Times New Roman"/>
              </a:rPr>
              <a:t>"relevant" or "irrelevant" to their </a:t>
            </a:r>
            <a:r>
              <a:rPr sz="1800" spc="-20" dirty="0">
                <a:solidFill>
                  <a:srgbClr val="0D0D0D"/>
                </a:solidFill>
                <a:latin typeface="Times New Roman"/>
                <a:cs typeface="Times New Roman"/>
              </a:rPr>
              <a:t>query.</a:t>
            </a:r>
            <a:r>
              <a:rPr sz="1800" spc="409" dirty="0">
                <a:solidFill>
                  <a:srgbClr val="0D0D0D"/>
                </a:solidFill>
                <a:latin typeface="Times New Roman"/>
                <a:cs typeface="Times New Roman"/>
              </a:rPr>
              <a:t> </a:t>
            </a:r>
            <a:r>
              <a:rPr sz="1800" dirty="0">
                <a:solidFill>
                  <a:srgbClr val="0D0D0D"/>
                </a:solidFill>
                <a:latin typeface="Times New Roman"/>
                <a:cs typeface="Times New Roman"/>
              </a:rPr>
              <a:t>The </a:t>
            </a:r>
            <a:r>
              <a:rPr sz="1800" spc="-5" dirty="0">
                <a:solidFill>
                  <a:srgbClr val="0D0D0D"/>
                </a:solidFill>
                <a:latin typeface="Times New Roman"/>
                <a:cs typeface="Times New Roman"/>
              </a:rPr>
              <a:t>information </a:t>
            </a:r>
            <a:r>
              <a:rPr sz="1800" dirty="0">
                <a:solidFill>
                  <a:srgbClr val="0D0D0D"/>
                </a:solidFill>
                <a:latin typeface="Times New Roman"/>
                <a:cs typeface="Times New Roman"/>
              </a:rPr>
              <a:t>retrieval system </a:t>
            </a:r>
            <a:r>
              <a:rPr sz="1800" spc="5" dirty="0">
                <a:solidFill>
                  <a:srgbClr val="0D0D0D"/>
                </a:solidFill>
                <a:latin typeface="Times New Roman"/>
                <a:cs typeface="Times New Roman"/>
              </a:rPr>
              <a:t> </a:t>
            </a:r>
            <a:r>
              <a:rPr sz="1800" spc="-5" dirty="0">
                <a:solidFill>
                  <a:srgbClr val="0D0D0D"/>
                </a:solidFill>
                <a:latin typeface="Times New Roman"/>
                <a:cs typeface="Times New Roman"/>
              </a:rPr>
              <a:t>uses </a:t>
            </a:r>
            <a:r>
              <a:rPr sz="1800" dirty="0">
                <a:solidFill>
                  <a:srgbClr val="0D0D0D"/>
                </a:solidFill>
                <a:latin typeface="Times New Roman"/>
                <a:cs typeface="Times New Roman"/>
              </a:rPr>
              <a:t>this </a:t>
            </a:r>
            <a:r>
              <a:rPr sz="1800" spc="-5" dirty="0">
                <a:solidFill>
                  <a:srgbClr val="0D0D0D"/>
                </a:solidFill>
                <a:latin typeface="Times New Roman"/>
                <a:cs typeface="Times New Roman"/>
              </a:rPr>
              <a:t>feedback </a:t>
            </a:r>
            <a:r>
              <a:rPr sz="1800" dirty="0">
                <a:solidFill>
                  <a:srgbClr val="0D0D0D"/>
                </a:solidFill>
                <a:latin typeface="Times New Roman"/>
                <a:cs typeface="Times New Roman"/>
              </a:rPr>
              <a:t>to adjust </a:t>
            </a:r>
            <a:r>
              <a:rPr sz="1800" spc="-5" dirty="0">
                <a:solidFill>
                  <a:srgbClr val="0D0D0D"/>
                </a:solidFill>
                <a:latin typeface="Times New Roman"/>
                <a:cs typeface="Times New Roman"/>
              </a:rPr>
              <a:t>the search algorithm, </a:t>
            </a:r>
            <a:r>
              <a:rPr sz="1800" dirty="0">
                <a:solidFill>
                  <a:srgbClr val="0D0D0D"/>
                </a:solidFill>
                <a:latin typeface="Times New Roman"/>
                <a:cs typeface="Times New Roman"/>
              </a:rPr>
              <a:t>often </a:t>
            </a:r>
            <a:r>
              <a:rPr sz="1800" spc="-10" dirty="0">
                <a:solidFill>
                  <a:srgbClr val="0D0D0D"/>
                </a:solidFill>
                <a:latin typeface="Times New Roman"/>
                <a:cs typeface="Times New Roman"/>
              </a:rPr>
              <a:t>by</a:t>
            </a:r>
            <a:r>
              <a:rPr sz="1800" spc="-5" dirty="0">
                <a:solidFill>
                  <a:srgbClr val="0D0D0D"/>
                </a:solidFill>
                <a:latin typeface="Times New Roman"/>
                <a:cs typeface="Times New Roman"/>
              </a:rPr>
              <a:t> modifying the query terms </a:t>
            </a:r>
            <a:r>
              <a:rPr sz="1800" dirty="0">
                <a:solidFill>
                  <a:srgbClr val="0D0D0D"/>
                </a:solidFill>
                <a:latin typeface="Times New Roman"/>
                <a:cs typeface="Times New Roman"/>
              </a:rPr>
              <a:t>or </a:t>
            </a:r>
            <a:r>
              <a:rPr sz="1800" spc="-5" dirty="0">
                <a:solidFill>
                  <a:srgbClr val="0D0D0D"/>
                </a:solidFill>
                <a:latin typeface="Times New Roman"/>
                <a:cs typeface="Times New Roman"/>
              </a:rPr>
              <a:t>weights associated</a:t>
            </a:r>
            <a:r>
              <a:rPr sz="1800" spc="440" dirty="0">
                <a:solidFill>
                  <a:srgbClr val="0D0D0D"/>
                </a:solidFill>
                <a:latin typeface="Times New Roman"/>
                <a:cs typeface="Times New Roman"/>
              </a:rPr>
              <a:t> </a:t>
            </a:r>
            <a:r>
              <a:rPr sz="1800" dirty="0">
                <a:solidFill>
                  <a:srgbClr val="0D0D0D"/>
                </a:solidFill>
                <a:latin typeface="Times New Roman"/>
                <a:cs typeface="Times New Roman"/>
              </a:rPr>
              <a:t>with those </a:t>
            </a:r>
            <a:r>
              <a:rPr sz="1800" spc="5" dirty="0">
                <a:solidFill>
                  <a:srgbClr val="0D0D0D"/>
                </a:solidFill>
                <a:latin typeface="Times New Roman"/>
                <a:cs typeface="Times New Roman"/>
              </a:rPr>
              <a:t> </a:t>
            </a:r>
            <a:r>
              <a:rPr sz="1800" spc="-5" dirty="0">
                <a:solidFill>
                  <a:srgbClr val="0D0D0D"/>
                </a:solidFill>
                <a:latin typeface="Times New Roman"/>
                <a:cs typeface="Times New Roman"/>
              </a:rPr>
              <a:t>terms,</a:t>
            </a:r>
            <a:r>
              <a:rPr sz="1800" spc="-10" dirty="0">
                <a:solidFill>
                  <a:srgbClr val="0D0D0D"/>
                </a:solidFill>
                <a:latin typeface="Times New Roman"/>
                <a:cs typeface="Times New Roman"/>
              </a:rPr>
              <a:t> </a:t>
            </a:r>
            <a:r>
              <a:rPr sz="1800" dirty="0">
                <a:solidFill>
                  <a:srgbClr val="0D0D0D"/>
                </a:solidFill>
                <a:latin typeface="Times New Roman"/>
                <a:cs typeface="Times New Roman"/>
              </a:rPr>
              <a:t>to</a:t>
            </a:r>
            <a:r>
              <a:rPr sz="1800" spc="-10" dirty="0">
                <a:solidFill>
                  <a:srgbClr val="0D0D0D"/>
                </a:solidFill>
                <a:latin typeface="Times New Roman"/>
                <a:cs typeface="Times New Roman"/>
              </a:rPr>
              <a:t> </a:t>
            </a:r>
            <a:r>
              <a:rPr sz="1800" dirty="0">
                <a:solidFill>
                  <a:srgbClr val="0D0D0D"/>
                </a:solidFill>
                <a:latin typeface="Times New Roman"/>
                <a:cs typeface="Times New Roman"/>
              </a:rPr>
              <a:t>return</a:t>
            </a:r>
            <a:r>
              <a:rPr sz="1800" spc="-5" dirty="0">
                <a:solidFill>
                  <a:srgbClr val="0D0D0D"/>
                </a:solidFill>
                <a:latin typeface="Times New Roman"/>
                <a:cs typeface="Times New Roman"/>
              </a:rPr>
              <a:t> </a:t>
            </a:r>
            <a:r>
              <a:rPr sz="1800" dirty="0">
                <a:solidFill>
                  <a:srgbClr val="0D0D0D"/>
                </a:solidFill>
                <a:latin typeface="Times New Roman"/>
                <a:cs typeface="Times New Roman"/>
              </a:rPr>
              <a:t>results</a:t>
            </a:r>
            <a:r>
              <a:rPr sz="1800" spc="5" dirty="0">
                <a:solidFill>
                  <a:srgbClr val="0D0D0D"/>
                </a:solidFill>
                <a:latin typeface="Times New Roman"/>
                <a:cs typeface="Times New Roman"/>
              </a:rPr>
              <a:t> </a:t>
            </a:r>
            <a:r>
              <a:rPr sz="1800" dirty="0">
                <a:solidFill>
                  <a:srgbClr val="0D0D0D"/>
                </a:solidFill>
                <a:latin typeface="Times New Roman"/>
                <a:cs typeface="Times New Roman"/>
              </a:rPr>
              <a:t>that</a:t>
            </a:r>
            <a:r>
              <a:rPr sz="1800" spc="-15" dirty="0">
                <a:solidFill>
                  <a:srgbClr val="0D0D0D"/>
                </a:solidFill>
                <a:latin typeface="Times New Roman"/>
                <a:cs typeface="Times New Roman"/>
              </a:rPr>
              <a:t> </a:t>
            </a:r>
            <a:r>
              <a:rPr sz="1800" dirty="0">
                <a:solidFill>
                  <a:srgbClr val="0D0D0D"/>
                </a:solidFill>
                <a:latin typeface="Times New Roman"/>
                <a:cs typeface="Times New Roman"/>
              </a:rPr>
              <a:t>are </a:t>
            </a:r>
            <a:r>
              <a:rPr sz="1800" spc="-5" dirty="0">
                <a:solidFill>
                  <a:srgbClr val="0D0D0D"/>
                </a:solidFill>
                <a:latin typeface="Times New Roman"/>
                <a:cs typeface="Times New Roman"/>
              </a:rPr>
              <a:t>more</a:t>
            </a:r>
            <a:r>
              <a:rPr sz="1800" spc="10" dirty="0">
                <a:solidFill>
                  <a:srgbClr val="0D0D0D"/>
                </a:solidFill>
                <a:latin typeface="Times New Roman"/>
                <a:cs typeface="Times New Roman"/>
              </a:rPr>
              <a:t> </a:t>
            </a:r>
            <a:r>
              <a:rPr sz="1800" dirty="0">
                <a:solidFill>
                  <a:srgbClr val="0D0D0D"/>
                </a:solidFill>
                <a:latin typeface="Times New Roman"/>
                <a:cs typeface="Times New Roman"/>
              </a:rPr>
              <a:t>closely</a:t>
            </a:r>
            <a:r>
              <a:rPr sz="1800" spc="-15" dirty="0">
                <a:solidFill>
                  <a:srgbClr val="0D0D0D"/>
                </a:solidFill>
                <a:latin typeface="Times New Roman"/>
                <a:cs typeface="Times New Roman"/>
              </a:rPr>
              <a:t> </a:t>
            </a:r>
            <a:r>
              <a:rPr sz="1800" dirty="0">
                <a:solidFill>
                  <a:srgbClr val="0D0D0D"/>
                </a:solidFill>
                <a:latin typeface="Times New Roman"/>
                <a:cs typeface="Times New Roman"/>
              </a:rPr>
              <a:t>aligned</a:t>
            </a:r>
            <a:r>
              <a:rPr sz="1800" spc="-15" dirty="0">
                <a:solidFill>
                  <a:srgbClr val="0D0D0D"/>
                </a:solidFill>
                <a:latin typeface="Times New Roman"/>
                <a:cs typeface="Times New Roman"/>
              </a:rPr>
              <a:t> </a:t>
            </a:r>
            <a:r>
              <a:rPr sz="1800" dirty="0">
                <a:solidFill>
                  <a:srgbClr val="0D0D0D"/>
                </a:solidFill>
                <a:latin typeface="Times New Roman"/>
                <a:cs typeface="Times New Roman"/>
              </a:rPr>
              <a:t>with</a:t>
            </a:r>
            <a:r>
              <a:rPr sz="1800" spc="10" dirty="0">
                <a:solidFill>
                  <a:srgbClr val="0D0D0D"/>
                </a:solidFill>
                <a:latin typeface="Times New Roman"/>
                <a:cs typeface="Times New Roman"/>
              </a:rPr>
              <a:t> </a:t>
            </a:r>
            <a:r>
              <a:rPr sz="1800" dirty="0">
                <a:solidFill>
                  <a:srgbClr val="0D0D0D"/>
                </a:solidFill>
                <a:latin typeface="Times New Roman"/>
                <a:cs typeface="Times New Roman"/>
              </a:rPr>
              <a:t>the</a:t>
            </a:r>
            <a:r>
              <a:rPr sz="1800" spc="-10" dirty="0">
                <a:solidFill>
                  <a:srgbClr val="0D0D0D"/>
                </a:solidFill>
                <a:latin typeface="Times New Roman"/>
                <a:cs typeface="Times New Roman"/>
              </a:rPr>
              <a:t> </a:t>
            </a:r>
            <a:r>
              <a:rPr sz="1800" dirty="0">
                <a:solidFill>
                  <a:srgbClr val="0D0D0D"/>
                </a:solidFill>
                <a:latin typeface="Times New Roman"/>
                <a:cs typeface="Times New Roman"/>
              </a:rPr>
              <a:t>user's</a:t>
            </a:r>
            <a:r>
              <a:rPr sz="1800" spc="-10" dirty="0">
                <a:solidFill>
                  <a:srgbClr val="0D0D0D"/>
                </a:solidFill>
                <a:latin typeface="Times New Roman"/>
                <a:cs typeface="Times New Roman"/>
              </a:rPr>
              <a:t> </a:t>
            </a:r>
            <a:r>
              <a:rPr sz="1800" dirty="0">
                <a:solidFill>
                  <a:srgbClr val="0D0D0D"/>
                </a:solidFill>
                <a:latin typeface="Times New Roman"/>
                <a:cs typeface="Times New Roman"/>
              </a:rPr>
              <a:t>needs</a:t>
            </a:r>
            <a:r>
              <a:rPr sz="1800" spc="-10" dirty="0">
                <a:solidFill>
                  <a:srgbClr val="0D0D0D"/>
                </a:solidFill>
                <a:latin typeface="Times New Roman"/>
                <a:cs typeface="Times New Roman"/>
              </a:rPr>
              <a:t> </a:t>
            </a:r>
            <a:r>
              <a:rPr sz="1800" dirty="0">
                <a:solidFill>
                  <a:srgbClr val="0D0D0D"/>
                </a:solidFill>
                <a:latin typeface="Times New Roman"/>
                <a:cs typeface="Times New Roman"/>
              </a:rPr>
              <a:t>in</a:t>
            </a:r>
            <a:r>
              <a:rPr sz="1800" spc="5" dirty="0">
                <a:solidFill>
                  <a:srgbClr val="0D0D0D"/>
                </a:solidFill>
                <a:latin typeface="Times New Roman"/>
                <a:cs typeface="Times New Roman"/>
              </a:rPr>
              <a:t> </a:t>
            </a:r>
            <a:r>
              <a:rPr sz="1800" dirty="0">
                <a:solidFill>
                  <a:srgbClr val="0D0D0D"/>
                </a:solidFill>
                <a:latin typeface="Times New Roman"/>
                <a:cs typeface="Times New Roman"/>
              </a:rPr>
              <a:t>subsequent</a:t>
            </a:r>
            <a:r>
              <a:rPr sz="1800" spc="-20" dirty="0">
                <a:solidFill>
                  <a:srgbClr val="0D0D0D"/>
                </a:solidFill>
                <a:latin typeface="Times New Roman"/>
                <a:cs typeface="Times New Roman"/>
              </a:rPr>
              <a:t> </a:t>
            </a:r>
            <a:r>
              <a:rPr sz="1800" dirty="0">
                <a:solidFill>
                  <a:srgbClr val="0D0D0D"/>
                </a:solidFill>
                <a:latin typeface="Times New Roman"/>
                <a:cs typeface="Times New Roman"/>
              </a:rPr>
              <a:t>searches.</a:t>
            </a:r>
            <a:endParaRPr sz="1800">
              <a:latin typeface="Times New Roman"/>
              <a:cs typeface="Times New Roman"/>
            </a:endParaRPr>
          </a:p>
          <a:p>
            <a:pPr>
              <a:lnSpc>
                <a:spcPct val="100000"/>
              </a:lnSpc>
            </a:pPr>
            <a:endParaRPr sz="2000">
              <a:latin typeface="Times New Roman"/>
              <a:cs typeface="Times New Roman"/>
            </a:endParaRPr>
          </a:p>
          <a:p>
            <a:pPr>
              <a:lnSpc>
                <a:spcPct val="100000"/>
              </a:lnSpc>
              <a:spcBef>
                <a:spcPts val="25"/>
              </a:spcBef>
            </a:pPr>
            <a:endParaRPr sz="2150">
              <a:latin typeface="Times New Roman"/>
              <a:cs typeface="Times New Roman"/>
            </a:endParaRPr>
          </a:p>
          <a:p>
            <a:pPr marL="3799204" lvl="1" indent="-287020">
              <a:lnSpc>
                <a:spcPct val="100000"/>
              </a:lnSpc>
              <a:buFont typeface="Arial MT"/>
              <a:buChar char="•"/>
              <a:tabLst>
                <a:tab pos="3799204" algn="l"/>
                <a:tab pos="3799840" algn="l"/>
              </a:tabLst>
            </a:pPr>
            <a:r>
              <a:rPr sz="2400" dirty="0">
                <a:latin typeface="Times New Roman"/>
                <a:cs typeface="Times New Roman"/>
              </a:rPr>
              <a:t>Positive</a:t>
            </a:r>
            <a:r>
              <a:rPr sz="2400" spc="-55" dirty="0">
                <a:latin typeface="Times New Roman"/>
                <a:cs typeface="Times New Roman"/>
              </a:rPr>
              <a:t> </a:t>
            </a:r>
            <a:r>
              <a:rPr sz="2400" dirty="0">
                <a:latin typeface="Times New Roman"/>
                <a:cs typeface="Times New Roman"/>
              </a:rPr>
              <a:t>Feedback</a:t>
            </a:r>
            <a:endParaRPr sz="2400">
              <a:latin typeface="Times New Roman"/>
              <a:cs typeface="Times New Roman"/>
            </a:endParaRPr>
          </a:p>
          <a:p>
            <a:pPr marL="3799204" lvl="1" indent="-287020">
              <a:lnSpc>
                <a:spcPct val="100000"/>
              </a:lnSpc>
              <a:buFont typeface="Arial MT"/>
              <a:buChar char="•"/>
              <a:tabLst>
                <a:tab pos="3799204" algn="l"/>
                <a:tab pos="3799840" algn="l"/>
              </a:tabLst>
            </a:pPr>
            <a:r>
              <a:rPr sz="2400" dirty="0">
                <a:latin typeface="Times New Roman"/>
                <a:cs typeface="Times New Roman"/>
              </a:rPr>
              <a:t>Negative</a:t>
            </a:r>
            <a:r>
              <a:rPr sz="2400" spc="-55" dirty="0">
                <a:latin typeface="Times New Roman"/>
                <a:cs typeface="Times New Roman"/>
              </a:rPr>
              <a:t> </a:t>
            </a:r>
            <a:r>
              <a:rPr sz="2400" dirty="0">
                <a:latin typeface="Times New Roman"/>
                <a:cs typeface="Times New Roman"/>
              </a:rPr>
              <a:t>Feedback</a:t>
            </a:r>
            <a:endParaRPr sz="2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2651" y="349757"/>
            <a:ext cx="3561715" cy="513715"/>
          </a:xfrm>
          <a:prstGeom prst="rect">
            <a:avLst/>
          </a:prstGeom>
        </p:spPr>
        <p:txBody>
          <a:bodyPr vert="horz" wrap="square" lIns="0" tIns="12700" rIns="0" bIns="0" rtlCol="0">
            <a:spAutoFit/>
          </a:bodyPr>
          <a:lstStyle/>
          <a:p>
            <a:pPr marL="12700">
              <a:lnSpc>
                <a:spcPct val="100000"/>
              </a:lnSpc>
              <a:spcBef>
                <a:spcPts val="100"/>
              </a:spcBef>
            </a:pPr>
            <a:r>
              <a:rPr sz="3200" dirty="0"/>
              <a:t>Relevance</a:t>
            </a:r>
            <a:r>
              <a:rPr sz="3200" spc="-80" dirty="0"/>
              <a:t> </a:t>
            </a:r>
            <a:r>
              <a:rPr sz="3200" dirty="0"/>
              <a:t>Feedback</a:t>
            </a:r>
            <a:endParaRPr sz="3200"/>
          </a:p>
        </p:txBody>
      </p:sp>
      <p:sp>
        <p:nvSpPr>
          <p:cNvPr id="3" name="object 3"/>
          <p:cNvSpPr txBox="1"/>
          <p:nvPr/>
        </p:nvSpPr>
        <p:spPr>
          <a:xfrm>
            <a:off x="3188589" y="1810004"/>
            <a:ext cx="4892040" cy="1305560"/>
          </a:xfrm>
          <a:prstGeom prst="rect">
            <a:avLst/>
          </a:prstGeom>
        </p:spPr>
        <p:txBody>
          <a:bodyPr vert="horz" wrap="square" lIns="0" tIns="12065" rIns="0" bIns="0" rtlCol="0">
            <a:spAutoFit/>
          </a:bodyPr>
          <a:lstStyle/>
          <a:p>
            <a:pPr marL="469900" indent="-457200">
              <a:lnSpc>
                <a:spcPct val="100000"/>
              </a:lnSpc>
              <a:spcBef>
                <a:spcPts val="95"/>
              </a:spcBef>
              <a:buAutoNum type="arabicPeriod"/>
              <a:tabLst>
                <a:tab pos="469265" algn="l"/>
                <a:tab pos="469900" algn="l"/>
              </a:tabLst>
            </a:pPr>
            <a:r>
              <a:rPr sz="2800" b="1" spc="5" dirty="0">
                <a:solidFill>
                  <a:srgbClr val="0D0D0D"/>
                </a:solidFill>
                <a:latin typeface="Times New Roman"/>
                <a:cs typeface="Times New Roman"/>
              </a:rPr>
              <a:t>Implicit</a:t>
            </a:r>
            <a:r>
              <a:rPr sz="2800" b="1" spc="-85" dirty="0">
                <a:solidFill>
                  <a:srgbClr val="0D0D0D"/>
                </a:solidFill>
                <a:latin typeface="Times New Roman"/>
                <a:cs typeface="Times New Roman"/>
              </a:rPr>
              <a:t> </a:t>
            </a:r>
            <a:r>
              <a:rPr sz="2800" b="1" spc="-10" dirty="0">
                <a:solidFill>
                  <a:srgbClr val="0D0D0D"/>
                </a:solidFill>
                <a:latin typeface="Times New Roman"/>
                <a:cs typeface="Times New Roman"/>
              </a:rPr>
              <a:t>Relevance</a:t>
            </a:r>
            <a:r>
              <a:rPr sz="2800" b="1" spc="-70" dirty="0">
                <a:solidFill>
                  <a:srgbClr val="0D0D0D"/>
                </a:solidFill>
                <a:latin typeface="Times New Roman"/>
                <a:cs typeface="Times New Roman"/>
              </a:rPr>
              <a:t> </a:t>
            </a:r>
            <a:r>
              <a:rPr sz="2800" b="1" spc="-30" dirty="0">
                <a:solidFill>
                  <a:srgbClr val="0D0D0D"/>
                </a:solidFill>
                <a:latin typeface="Times New Roman"/>
                <a:cs typeface="Times New Roman"/>
              </a:rPr>
              <a:t>Feedback</a:t>
            </a:r>
            <a:endParaRPr sz="2800">
              <a:latin typeface="Times New Roman"/>
              <a:cs typeface="Times New Roman"/>
            </a:endParaRPr>
          </a:p>
          <a:p>
            <a:pPr>
              <a:lnSpc>
                <a:spcPct val="100000"/>
              </a:lnSpc>
              <a:spcBef>
                <a:spcPts val="25"/>
              </a:spcBef>
              <a:buClr>
                <a:srgbClr val="0D0D0D"/>
              </a:buClr>
              <a:buFont typeface="Times New Roman"/>
              <a:buAutoNum type="arabicPeriod"/>
            </a:pPr>
            <a:endParaRPr sz="2900">
              <a:latin typeface="Times New Roman"/>
              <a:cs typeface="Times New Roman"/>
            </a:endParaRPr>
          </a:p>
          <a:p>
            <a:pPr marL="469900" indent="-457200">
              <a:lnSpc>
                <a:spcPct val="100000"/>
              </a:lnSpc>
              <a:buAutoNum type="arabicPeriod"/>
              <a:tabLst>
                <a:tab pos="469265" algn="l"/>
                <a:tab pos="469900" algn="l"/>
              </a:tabLst>
            </a:pPr>
            <a:r>
              <a:rPr sz="2800" b="1" spc="-10" dirty="0">
                <a:solidFill>
                  <a:srgbClr val="0D0D0D"/>
                </a:solidFill>
                <a:latin typeface="Times New Roman"/>
                <a:cs typeface="Times New Roman"/>
              </a:rPr>
              <a:t>Explicit</a:t>
            </a:r>
            <a:r>
              <a:rPr sz="2800" b="1" spc="-100" dirty="0">
                <a:solidFill>
                  <a:srgbClr val="0D0D0D"/>
                </a:solidFill>
                <a:latin typeface="Times New Roman"/>
                <a:cs typeface="Times New Roman"/>
              </a:rPr>
              <a:t> </a:t>
            </a:r>
            <a:r>
              <a:rPr sz="2800" b="1" spc="-10" dirty="0">
                <a:solidFill>
                  <a:srgbClr val="0D0D0D"/>
                </a:solidFill>
                <a:latin typeface="Times New Roman"/>
                <a:cs typeface="Times New Roman"/>
              </a:rPr>
              <a:t>Relevance</a:t>
            </a:r>
            <a:r>
              <a:rPr sz="2800" b="1" spc="-65" dirty="0">
                <a:solidFill>
                  <a:srgbClr val="0D0D0D"/>
                </a:solidFill>
                <a:latin typeface="Times New Roman"/>
                <a:cs typeface="Times New Roman"/>
              </a:rPr>
              <a:t> </a:t>
            </a:r>
            <a:r>
              <a:rPr sz="2800" b="1" spc="-25" dirty="0">
                <a:solidFill>
                  <a:srgbClr val="0D0D0D"/>
                </a:solidFill>
                <a:latin typeface="Times New Roman"/>
                <a:cs typeface="Times New Roman"/>
              </a:rPr>
              <a:t>Feedback</a:t>
            </a:r>
            <a:r>
              <a:rPr sz="2800" spc="-25" dirty="0">
                <a:solidFill>
                  <a:srgbClr val="0D0D0D"/>
                </a:solidFill>
                <a:latin typeface="Times New Roman"/>
                <a:cs typeface="Times New Roman"/>
              </a:rPr>
              <a:t>:</a:t>
            </a:r>
            <a:endParaRPr sz="28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3250" y="841629"/>
            <a:ext cx="440626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4E79"/>
                </a:solidFill>
              </a:rPr>
              <a:t>Implicit</a:t>
            </a:r>
            <a:r>
              <a:rPr sz="2800" spc="-15" dirty="0">
                <a:solidFill>
                  <a:srgbClr val="1F4E79"/>
                </a:solidFill>
              </a:rPr>
              <a:t> </a:t>
            </a:r>
            <a:r>
              <a:rPr sz="2800" spc="-5" dirty="0">
                <a:solidFill>
                  <a:srgbClr val="1F4E79"/>
                </a:solidFill>
              </a:rPr>
              <a:t>Relevance</a:t>
            </a:r>
            <a:r>
              <a:rPr sz="2800" spc="-15" dirty="0">
                <a:solidFill>
                  <a:srgbClr val="1F4E79"/>
                </a:solidFill>
              </a:rPr>
              <a:t> </a:t>
            </a:r>
            <a:r>
              <a:rPr sz="2800" spc="-5" dirty="0">
                <a:solidFill>
                  <a:srgbClr val="1F4E79"/>
                </a:solidFill>
              </a:rPr>
              <a:t>Feedback</a:t>
            </a:r>
            <a:endParaRPr sz="2800"/>
          </a:p>
        </p:txBody>
      </p:sp>
      <p:sp>
        <p:nvSpPr>
          <p:cNvPr id="3" name="object 3"/>
          <p:cNvSpPr txBox="1"/>
          <p:nvPr/>
        </p:nvSpPr>
        <p:spPr>
          <a:xfrm>
            <a:off x="826109" y="2295905"/>
            <a:ext cx="1788795" cy="62837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b="1" spc="-5" dirty="0">
                <a:solidFill>
                  <a:srgbClr val="0D0D0D"/>
                </a:solidFill>
                <a:latin typeface="Times New Roman"/>
                <a:cs typeface="Times New Roman"/>
              </a:rPr>
              <a:t>User</a:t>
            </a:r>
            <a:r>
              <a:rPr sz="2000" b="1" spc="-95" dirty="0">
                <a:solidFill>
                  <a:srgbClr val="0D0D0D"/>
                </a:solidFill>
                <a:latin typeface="Times New Roman"/>
                <a:cs typeface="Times New Roman"/>
              </a:rPr>
              <a:t> </a:t>
            </a:r>
            <a:r>
              <a:rPr sz="2000" b="1" dirty="0">
                <a:solidFill>
                  <a:srgbClr val="0D0D0D"/>
                </a:solidFill>
                <a:latin typeface="Times New Roman"/>
                <a:cs typeface="Times New Roman"/>
              </a:rPr>
              <a:t>Behavior</a:t>
            </a:r>
            <a:r>
              <a:rPr sz="1800" b="1" dirty="0">
                <a:solidFill>
                  <a:srgbClr val="0D0D0D"/>
                </a:solidFill>
                <a:latin typeface="Times New Roman"/>
                <a:cs typeface="Times New Roman"/>
              </a:rPr>
              <a:t>:</a:t>
            </a:r>
            <a:endParaRPr sz="1800" dirty="0">
              <a:latin typeface="Times New Roman"/>
              <a:cs typeface="Times New Roman"/>
            </a:endParaRPr>
          </a:p>
        </p:txBody>
      </p:sp>
      <p:sp>
        <p:nvSpPr>
          <p:cNvPr id="4" name="object 4"/>
          <p:cNvSpPr txBox="1"/>
          <p:nvPr/>
        </p:nvSpPr>
        <p:spPr>
          <a:xfrm>
            <a:off x="642339" y="3307842"/>
            <a:ext cx="1983739" cy="62837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b="1" spc="-135" dirty="0">
                <a:solidFill>
                  <a:srgbClr val="0D0D0D"/>
                </a:solidFill>
                <a:latin typeface="Times New Roman"/>
                <a:cs typeface="Times New Roman"/>
              </a:rPr>
              <a:t>T</a:t>
            </a:r>
            <a:r>
              <a:rPr sz="2000" b="1" spc="10" dirty="0">
                <a:solidFill>
                  <a:srgbClr val="0D0D0D"/>
                </a:solidFill>
                <a:latin typeface="Times New Roman"/>
                <a:cs typeface="Times New Roman"/>
              </a:rPr>
              <a:t>y</a:t>
            </a:r>
            <a:r>
              <a:rPr sz="2000" b="1" spc="-5" dirty="0">
                <a:solidFill>
                  <a:srgbClr val="0D0D0D"/>
                </a:solidFill>
                <a:latin typeface="Times New Roman"/>
                <a:cs typeface="Times New Roman"/>
              </a:rPr>
              <a:t>pes</a:t>
            </a:r>
            <a:r>
              <a:rPr sz="2000" b="1" spc="-15" dirty="0">
                <a:solidFill>
                  <a:srgbClr val="0D0D0D"/>
                </a:solidFill>
                <a:latin typeface="Times New Roman"/>
                <a:cs typeface="Times New Roman"/>
              </a:rPr>
              <a:t> </a:t>
            </a:r>
            <a:r>
              <a:rPr sz="2000" b="1" dirty="0">
                <a:solidFill>
                  <a:srgbClr val="0D0D0D"/>
                </a:solidFill>
                <a:latin typeface="Times New Roman"/>
                <a:cs typeface="Times New Roman"/>
              </a:rPr>
              <a:t>of</a:t>
            </a:r>
            <a:r>
              <a:rPr sz="2000" b="1" spc="-100" dirty="0">
                <a:solidFill>
                  <a:srgbClr val="0D0D0D"/>
                </a:solidFill>
                <a:latin typeface="Times New Roman"/>
                <a:cs typeface="Times New Roman"/>
              </a:rPr>
              <a:t> </a:t>
            </a:r>
            <a:r>
              <a:rPr sz="2000" b="1" dirty="0">
                <a:solidFill>
                  <a:srgbClr val="0D0D0D"/>
                </a:solidFill>
                <a:latin typeface="Times New Roman"/>
                <a:cs typeface="Times New Roman"/>
              </a:rPr>
              <a:t>Acti</a:t>
            </a:r>
            <a:r>
              <a:rPr sz="2000" b="1" spc="-5" dirty="0">
                <a:solidFill>
                  <a:srgbClr val="0D0D0D"/>
                </a:solidFill>
                <a:latin typeface="Times New Roman"/>
                <a:cs typeface="Times New Roman"/>
              </a:rPr>
              <a:t>on</a:t>
            </a:r>
            <a:r>
              <a:rPr sz="2000" b="1" spc="-15" dirty="0">
                <a:solidFill>
                  <a:srgbClr val="0D0D0D"/>
                </a:solidFill>
                <a:latin typeface="Times New Roman"/>
                <a:cs typeface="Times New Roman"/>
              </a:rPr>
              <a:t>s</a:t>
            </a:r>
            <a:r>
              <a:rPr sz="2000" b="1" dirty="0">
                <a:solidFill>
                  <a:srgbClr val="0D0D0D"/>
                </a:solidFill>
                <a:latin typeface="Times New Roman"/>
                <a:cs typeface="Times New Roman"/>
              </a:rPr>
              <a:t>:</a:t>
            </a:r>
            <a:endParaRPr sz="2000" dirty="0">
              <a:latin typeface="Times New Roman"/>
              <a:cs typeface="Times New Roman"/>
            </a:endParaRPr>
          </a:p>
        </p:txBody>
      </p:sp>
      <p:sp>
        <p:nvSpPr>
          <p:cNvPr id="5" name="object 5"/>
          <p:cNvSpPr txBox="1"/>
          <p:nvPr/>
        </p:nvSpPr>
        <p:spPr>
          <a:xfrm>
            <a:off x="698093" y="4211269"/>
            <a:ext cx="2087880" cy="62837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b="1" dirty="0">
                <a:solidFill>
                  <a:srgbClr val="0D0D0D"/>
                </a:solidFill>
                <a:latin typeface="Times New Roman"/>
                <a:cs typeface="Times New Roman"/>
              </a:rPr>
              <a:t>No</a:t>
            </a:r>
            <a:r>
              <a:rPr sz="2000" b="1" spc="-50" dirty="0">
                <a:solidFill>
                  <a:srgbClr val="0D0D0D"/>
                </a:solidFill>
                <a:latin typeface="Times New Roman"/>
                <a:cs typeface="Times New Roman"/>
              </a:rPr>
              <a:t> </a:t>
            </a:r>
            <a:r>
              <a:rPr sz="2000" b="1" dirty="0">
                <a:solidFill>
                  <a:srgbClr val="0D0D0D"/>
                </a:solidFill>
                <a:latin typeface="Times New Roman"/>
                <a:cs typeface="Times New Roman"/>
              </a:rPr>
              <a:t>Explicit</a:t>
            </a:r>
            <a:r>
              <a:rPr sz="2000" b="1" spc="-55" dirty="0">
                <a:solidFill>
                  <a:srgbClr val="0D0D0D"/>
                </a:solidFill>
                <a:latin typeface="Times New Roman"/>
                <a:cs typeface="Times New Roman"/>
              </a:rPr>
              <a:t> </a:t>
            </a:r>
            <a:r>
              <a:rPr sz="2000" b="1" spc="-5" dirty="0">
                <a:solidFill>
                  <a:srgbClr val="0D0D0D"/>
                </a:solidFill>
                <a:latin typeface="Times New Roman"/>
                <a:cs typeface="Times New Roman"/>
              </a:rPr>
              <a:t>Input</a:t>
            </a:r>
            <a:r>
              <a:rPr sz="1800" b="1" spc="-5" dirty="0">
                <a:solidFill>
                  <a:srgbClr val="0D0D0D"/>
                </a:solidFill>
                <a:latin typeface="Times New Roman"/>
                <a:cs typeface="Times New Roman"/>
              </a:rPr>
              <a:t>:</a:t>
            </a:r>
            <a:endParaRPr sz="1800" dirty="0">
              <a:latin typeface="Times New Roman"/>
              <a:cs typeface="Times New Roman"/>
            </a:endParaRPr>
          </a:p>
        </p:txBody>
      </p:sp>
      <p:sp>
        <p:nvSpPr>
          <p:cNvPr id="6" name="object 6"/>
          <p:cNvSpPr txBox="1"/>
          <p:nvPr/>
        </p:nvSpPr>
        <p:spPr>
          <a:xfrm>
            <a:off x="663955" y="5037582"/>
            <a:ext cx="2120900" cy="62837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b="1" dirty="0">
                <a:solidFill>
                  <a:srgbClr val="0D0D0D"/>
                </a:solidFill>
                <a:latin typeface="Times New Roman"/>
                <a:cs typeface="Times New Roman"/>
              </a:rPr>
              <a:t>Relevance</a:t>
            </a:r>
            <a:r>
              <a:rPr sz="2000" b="1" spc="-70" dirty="0">
                <a:solidFill>
                  <a:srgbClr val="0D0D0D"/>
                </a:solidFill>
                <a:latin typeface="Times New Roman"/>
                <a:cs typeface="Times New Roman"/>
              </a:rPr>
              <a:t> </a:t>
            </a:r>
            <a:r>
              <a:rPr sz="2000" b="1" spc="-5" dirty="0">
                <a:solidFill>
                  <a:srgbClr val="0D0D0D"/>
                </a:solidFill>
                <a:latin typeface="Times New Roman"/>
                <a:cs typeface="Times New Roman"/>
              </a:rPr>
              <a:t>Signals</a:t>
            </a:r>
            <a:r>
              <a:rPr sz="2000" spc="-5" dirty="0">
                <a:solidFill>
                  <a:srgbClr val="0D0D0D"/>
                </a:solidFill>
                <a:latin typeface="Times New Roman"/>
                <a:cs typeface="Times New Roman"/>
              </a:rPr>
              <a:t>:</a:t>
            </a:r>
            <a:endParaRPr sz="2000" dirty="0">
              <a:latin typeface="Times New Roman"/>
              <a:cs typeface="Times New Roman"/>
            </a:endParaRPr>
          </a:p>
        </p:txBody>
      </p:sp>
      <p:sp>
        <p:nvSpPr>
          <p:cNvPr id="7" name="object 7"/>
          <p:cNvSpPr txBox="1"/>
          <p:nvPr/>
        </p:nvSpPr>
        <p:spPr>
          <a:xfrm>
            <a:off x="3143250" y="2330957"/>
            <a:ext cx="8350250" cy="596958"/>
          </a:xfrm>
          <a:prstGeom prst="rect">
            <a:avLst/>
          </a:prstGeom>
        </p:spPr>
        <p:txBody>
          <a:bodyPr vert="horz" wrap="square" lIns="0" tIns="12065" rIns="0" bIns="0" rtlCol="0">
            <a:spAutoFit/>
          </a:bodyPr>
          <a:lstStyle/>
          <a:p>
            <a:pPr marL="12700" marR="5080">
              <a:lnSpc>
                <a:spcPct val="100000"/>
              </a:lnSpc>
              <a:spcBef>
                <a:spcPts val="95"/>
              </a:spcBef>
            </a:pPr>
            <a:r>
              <a:rPr spc="-5" dirty="0">
                <a:solidFill>
                  <a:srgbClr val="0D0D0D"/>
                </a:solidFill>
                <a:latin typeface="Times New Roman"/>
                <a:cs typeface="Times New Roman"/>
              </a:rPr>
              <a:t>Implicit</a:t>
            </a:r>
            <a:r>
              <a:rPr spc="65" dirty="0">
                <a:solidFill>
                  <a:srgbClr val="0D0D0D"/>
                </a:solidFill>
                <a:latin typeface="Times New Roman"/>
                <a:cs typeface="Times New Roman"/>
              </a:rPr>
              <a:t> </a:t>
            </a:r>
            <a:r>
              <a:rPr spc="-5" dirty="0">
                <a:solidFill>
                  <a:srgbClr val="0D0D0D"/>
                </a:solidFill>
                <a:latin typeface="Times New Roman"/>
                <a:cs typeface="Times New Roman"/>
              </a:rPr>
              <a:t>feedback</a:t>
            </a:r>
            <a:r>
              <a:rPr spc="25" dirty="0">
                <a:solidFill>
                  <a:srgbClr val="0D0D0D"/>
                </a:solidFill>
                <a:latin typeface="Times New Roman"/>
                <a:cs typeface="Times New Roman"/>
              </a:rPr>
              <a:t> </a:t>
            </a:r>
            <a:r>
              <a:rPr spc="-5" dirty="0">
                <a:solidFill>
                  <a:srgbClr val="0D0D0D"/>
                </a:solidFill>
                <a:latin typeface="Times New Roman"/>
                <a:cs typeface="Times New Roman"/>
              </a:rPr>
              <a:t>is</a:t>
            </a:r>
            <a:r>
              <a:rPr spc="20" dirty="0">
                <a:solidFill>
                  <a:srgbClr val="0D0D0D"/>
                </a:solidFill>
                <a:latin typeface="Times New Roman"/>
                <a:cs typeface="Times New Roman"/>
              </a:rPr>
              <a:t> </a:t>
            </a:r>
            <a:r>
              <a:rPr spc="-5" dirty="0">
                <a:solidFill>
                  <a:srgbClr val="0D0D0D"/>
                </a:solidFill>
                <a:latin typeface="Times New Roman"/>
                <a:cs typeface="Times New Roman"/>
              </a:rPr>
              <a:t>gathered</a:t>
            </a:r>
            <a:r>
              <a:rPr spc="35" dirty="0">
                <a:solidFill>
                  <a:srgbClr val="0D0D0D"/>
                </a:solidFill>
                <a:latin typeface="Times New Roman"/>
                <a:cs typeface="Times New Roman"/>
              </a:rPr>
              <a:t> </a:t>
            </a:r>
            <a:r>
              <a:rPr spc="-5" dirty="0">
                <a:solidFill>
                  <a:srgbClr val="0D0D0D"/>
                </a:solidFill>
                <a:latin typeface="Times New Roman"/>
                <a:cs typeface="Times New Roman"/>
              </a:rPr>
              <a:t>by</a:t>
            </a:r>
            <a:r>
              <a:rPr dirty="0">
                <a:solidFill>
                  <a:srgbClr val="0D0D0D"/>
                </a:solidFill>
                <a:latin typeface="Times New Roman"/>
                <a:cs typeface="Times New Roman"/>
              </a:rPr>
              <a:t> </a:t>
            </a:r>
            <a:r>
              <a:rPr spc="-5" dirty="0">
                <a:solidFill>
                  <a:srgbClr val="0D0D0D"/>
                </a:solidFill>
                <a:latin typeface="Times New Roman"/>
                <a:cs typeface="Times New Roman"/>
              </a:rPr>
              <a:t>observing</a:t>
            </a:r>
            <a:r>
              <a:rPr spc="25" dirty="0">
                <a:solidFill>
                  <a:srgbClr val="0D0D0D"/>
                </a:solidFill>
                <a:latin typeface="Times New Roman"/>
                <a:cs typeface="Times New Roman"/>
              </a:rPr>
              <a:t> </a:t>
            </a:r>
            <a:r>
              <a:rPr spc="-5" dirty="0">
                <a:solidFill>
                  <a:srgbClr val="0D0D0D"/>
                </a:solidFill>
                <a:latin typeface="Times New Roman"/>
                <a:cs typeface="Times New Roman"/>
              </a:rPr>
              <a:t>user</a:t>
            </a:r>
            <a:r>
              <a:rPr spc="15" dirty="0">
                <a:solidFill>
                  <a:srgbClr val="0D0D0D"/>
                </a:solidFill>
                <a:latin typeface="Times New Roman"/>
                <a:cs typeface="Times New Roman"/>
              </a:rPr>
              <a:t> </a:t>
            </a:r>
            <a:r>
              <a:rPr spc="-5" dirty="0">
                <a:solidFill>
                  <a:srgbClr val="0D0D0D"/>
                </a:solidFill>
                <a:latin typeface="Times New Roman"/>
                <a:cs typeface="Times New Roman"/>
              </a:rPr>
              <a:t>actions</a:t>
            </a:r>
            <a:r>
              <a:rPr spc="20" dirty="0">
                <a:solidFill>
                  <a:srgbClr val="0D0D0D"/>
                </a:solidFill>
                <a:latin typeface="Times New Roman"/>
                <a:cs typeface="Times New Roman"/>
              </a:rPr>
              <a:t> </a:t>
            </a:r>
            <a:r>
              <a:rPr spc="-5" dirty="0">
                <a:solidFill>
                  <a:srgbClr val="0D0D0D"/>
                </a:solidFill>
                <a:latin typeface="Times New Roman"/>
                <a:cs typeface="Times New Roman"/>
              </a:rPr>
              <a:t>and</a:t>
            </a:r>
            <a:r>
              <a:rPr spc="25" dirty="0">
                <a:solidFill>
                  <a:srgbClr val="0D0D0D"/>
                </a:solidFill>
                <a:latin typeface="Times New Roman"/>
                <a:cs typeface="Times New Roman"/>
              </a:rPr>
              <a:t> </a:t>
            </a:r>
            <a:r>
              <a:rPr spc="-5" dirty="0">
                <a:solidFill>
                  <a:srgbClr val="0D0D0D"/>
                </a:solidFill>
                <a:latin typeface="Times New Roman"/>
                <a:cs typeface="Times New Roman"/>
              </a:rPr>
              <a:t>behaviors</a:t>
            </a:r>
            <a:r>
              <a:rPr spc="15" dirty="0">
                <a:solidFill>
                  <a:srgbClr val="0D0D0D"/>
                </a:solidFill>
                <a:latin typeface="Times New Roman"/>
                <a:cs typeface="Times New Roman"/>
              </a:rPr>
              <a:t> </a:t>
            </a:r>
            <a:r>
              <a:rPr spc="-5" dirty="0">
                <a:solidFill>
                  <a:srgbClr val="0D0D0D"/>
                </a:solidFill>
                <a:latin typeface="Times New Roman"/>
                <a:cs typeface="Times New Roman"/>
              </a:rPr>
              <a:t>during</a:t>
            </a:r>
            <a:r>
              <a:rPr spc="20" dirty="0">
                <a:solidFill>
                  <a:srgbClr val="0D0D0D"/>
                </a:solidFill>
                <a:latin typeface="Times New Roman"/>
                <a:cs typeface="Times New Roman"/>
              </a:rPr>
              <a:t> </a:t>
            </a:r>
            <a:r>
              <a:rPr spc="-5" dirty="0">
                <a:solidFill>
                  <a:srgbClr val="0D0D0D"/>
                </a:solidFill>
                <a:latin typeface="Times New Roman"/>
                <a:cs typeface="Times New Roman"/>
              </a:rPr>
              <a:t>their</a:t>
            </a:r>
            <a:r>
              <a:rPr spc="25" dirty="0">
                <a:solidFill>
                  <a:srgbClr val="0D0D0D"/>
                </a:solidFill>
                <a:latin typeface="Times New Roman"/>
                <a:cs typeface="Times New Roman"/>
              </a:rPr>
              <a:t> </a:t>
            </a:r>
            <a:r>
              <a:rPr spc="-5" dirty="0">
                <a:solidFill>
                  <a:srgbClr val="0D0D0D"/>
                </a:solidFill>
                <a:latin typeface="Times New Roman"/>
                <a:cs typeface="Times New Roman"/>
              </a:rPr>
              <a:t>interaction</a:t>
            </a:r>
            <a:r>
              <a:rPr spc="50" dirty="0">
                <a:solidFill>
                  <a:srgbClr val="0D0D0D"/>
                </a:solidFill>
                <a:latin typeface="Times New Roman"/>
                <a:cs typeface="Times New Roman"/>
              </a:rPr>
              <a:t> </a:t>
            </a:r>
            <a:r>
              <a:rPr spc="-5" dirty="0">
                <a:solidFill>
                  <a:srgbClr val="0D0D0D"/>
                </a:solidFill>
                <a:latin typeface="Times New Roman"/>
                <a:cs typeface="Times New Roman"/>
              </a:rPr>
              <a:t>with</a:t>
            </a:r>
            <a:r>
              <a:rPr spc="20" dirty="0">
                <a:solidFill>
                  <a:srgbClr val="0D0D0D"/>
                </a:solidFill>
                <a:latin typeface="Times New Roman"/>
                <a:cs typeface="Times New Roman"/>
              </a:rPr>
              <a:t> </a:t>
            </a:r>
            <a:r>
              <a:rPr spc="-5" dirty="0">
                <a:solidFill>
                  <a:srgbClr val="0D0D0D"/>
                </a:solidFill>
                <a:latin typeface="Times New Roman"/>
                <a:cs typeface="Times New Roman"/>
              </a:rPr>
              <a:t>the </a:t>
            </a:r>
            <a:r>
              <a:rPr spc="-385" dirty="0">
                <a:solidFill>
                  <a:srgbClr val="0D0D0D"/>
                </a:solidFill>
                <a:latin typeface="Times New Roman"/>
                <a:cs typeface="Times New Roman"/>
              </a:rPr>
              <a:t> </a:t>
            </a:r>
            <a:r>
              <a:rPr spc="-10" dirty="0">
                <a:solidFill>
                  <a:srgbClr val="0D0D0D"/>
                </a:solidFill>
                <a:latin typeface="Times New Roman"/>
                <a:cs typeface="Times New Roman"/>
              </a:rPr>
              <a:t>system</a:t>
            </a:r>
            <a:r>
              <a:rPr sz="2000" spc="-10" dirty="0">
                <a:solidFill>
                  <a:srgbClr val="0D0D0D"/>
                </a:solidFill>
                <a:latin typeface="Times New Roman"/>
                <a:cs typeface="Times New Roman"/>
              </a:rPr>
              <a:t>.</a:t>
            </a:r>
            <a:endParaRPr sz="2000" dirty="0">
              <a:latin typeface="Times New Roman"/>
              <a:cs typeface="Times New Roman"/>
            </a:endParaRPr>
          </a:p>
        </p:txBody>
      </p:sp>
      <p:sp>
        <p:nvSpPr>
          <p:cNvPr id="8" name="object 8"/>
          <p:cNvSpPr txBox="1"/>
          <p:nvPr/>
        </p:nvSpPr>
        <p:spPr>
          <a:xfrm>
            <a:off x="3143250" y="3307842"/>
            <a:ext cx="7245984" cy="843180"/>
          </a:xfrm>
          <a:prstGeom prst="rect">
            <a:avLst/>
          </a:prstGeom>
        </p:spPr>
        <p:txBody>
          <a:bodyPr vert="horz" wrap="square" lIns="0" tIns="12065" rIns="0" bIns="0" rtlCol="0">
            <a:spAutoFit/>
          </a:bodyPr>
          <a:lstStyle/>
          <a:p>
            <a:pPr marL="12700" marR="5080">
              <a:lnSpc>
                <a:spcPct val="100000"/>
              </a:lnSpc>
              <a:spcBef>
                <a:spcPts val="95"/>
              </a:spcBef>
            </a:pPr>
            <a:r>
              <a:rPr spc="-5" dirty="0">
                <a:solidFill>
                  <a:srgbClr val="0D0D0D"/>
                </a:solidFill>
                <a:latin typeface="Times New Roman"/>
                <a:cs typeface="Times New Roman"/>
              </a:rPr>
              <a:t>Actions</a:t>
            </a:r>
            <a:r>
              <a:rPr spc="320" dirty="0">
                <a:solidFill>
                  <a:srgbClr val="0D0D0D"/>
                </a:solidFill>
                <a:latin typeface="Times New Roman"/>
                <a:cs typeface="Times New Roman"/>
              </a:rPr>
              <a:t> </a:t>
            </a:r>
            <a:r>
              <a:rPr spc="-5" dirty="0">
                <a:solidFill>
                  <a:srgbClr val="0D0D0D"/>
                </a:solidFill>
                <a:latin typeface="Times New Roman"/>
                <a:cs typeface="Times New Roman"/>
              </a:rPr>
              <a:t>that</a:t>
            </a:r>
            <a:r>
              <a:rPr spc="320" dirty="0">
                <a:solidFill>
                  <a:srgbClr val="0D0D0D"/>
                </a:solidFill>
                <a:latin typeface="Times New Roman"/>
                <a:cs typeface="Times New Roman"/>
              </a:rPr>
              <a:t> </a:t>
            </a:r>
            <a:r>
              <a:rPr spc="-10" dirty="0">
                <a:solidFill>
                  <a:srgbClr val="0D0D0D"/>
                </a:solidFill>
                <a:latin typeface="Times New Roman"/>
                <a:cs typeface="Times New Roman"/>
              </a:rPr>
              <a:t>can</a:t>
            </a:r>
            <a:r>
              <a:rPr spc="330" dirty="0">
                <a:solidFill>
                  <a:srgbClr val="0D0D0D"/>
                </a:solidFill>
                <a:latin typeface="Times New Roman"/>
                <a:cs typeface="Times New Roman"/>
              </a:rPr>
              <a:t> </a:t>
            </a:r>
            <a:r>
              <a:rPr dirty="0">
                <a:solidFill>
                  <a:srgbClr val="0D0D0D"/>
                </a:solidFill>
                <a:latin typeface="Times New Roman"/>
                <a:cs typeface="Times New Roman"/>
              </a:rPr>
              <a:t>be</a:t>
            </a:r>
            <a:r>
              <a:rPr spc="315" dirty="0">
                <a:solidFill>
                  <a:srgbClr val="0D0D0D"/>
                </a:solidFill>
                <a:latin typeface="Times New Roman"/>
                <a:cs typeface="Times New Roman"/>
              </a:rPr>
              <a:t> </a:t>
            </a:r>
            <a:r>
              <a:rPr spc="-5" dirty="0">
                <a:solidFill>
                  <a:srgbClr val="0D0D0D"/>
                </a:solidFill>
                <a:latin typeface="Times New Roman"/>
                <a:cs typeface="Times New Roman"/>
              </a:rPr>
              <a:t>considered</a:t>
            </a:r>
            <a:r>
              <a:rPr spc="315" dirty="0">
                <a:solidFill>
                  <a:srgbClr val="0D0D0D"/>
                </a:solidFill>
                <a:latin typeface="Times New Roman"/>
                <a:cs typeface="Times New Roman"/>
              </a:rPr>
              <a:t> </a:t>
            </a:r>
            <a:r>
              <a:rPr spc="-5" dirty="0">
                <a:solidFill>
                  <a:srgbClr val="0D0D0D"/>
                </a:solidFill>
                <a:latin typeface="Times New Roman"/>
                <a:cs typeface="Times New Roman"/>
              </a:rPr>
              <a:t>as</a:t>
            </a:r>
            <a:r>
              <a:rPr spc="330" dirty="0">
                <a:solidFill>
                  <a:srgbClr val="0D0D0D"/>
                </a:solidFill>
                <a:latin typeface="Times New Roman"/>
                <a:cs typeface="Times New Roman"/>
              </a:rPr>
              <a:t> </a:t>
            </a:r>
            <a:r>
              <a:rPr dirty="0">
                <a:solidFill>
                  <a:srgbClr val="0D0D0D"/>
                </a:solidFill>
                <a:latin typeface="Times New Roman"/>
                <a:cs typeface="Times New Roman"/>
              </a:rPr>
              <a:t>implicit</a:t>
            </a:r>
            <a:r>
              <a:rPr spc="325" dirty="0">
                <a:solidFill>
                  <a:srgbClr val="0D0D0D"/>
                </a:solidFill>
                <a:latin typeface="Times New Roman"/>
                <a:cs typeface="Times New Roman"/>
              </a:rPr>
              <a:t> </a:t>
            </a:r>
            <a:r>
              <a:rPr spc="-5" dirty="0">
                <a:solidFill>
                  <a:srgbClr val="0D0D0D"/>
                </a:solidFill>
                <a:latin typeface="Times New Roman"/>
                <a:cs typeface="Times New Roman"/>
              </a:rPr>
              <a:t>feedback</a:t>
            </a:r>
            <a:r>
              <a:rPr spc="330" dirty="0">
                <a:solidFill>
                  <a:srgbClr val="0D0D0D"/>
                </a:solidFill>
                <a:latin typeface="Times New Roman"/>
                <a:cs typeface="Times New Roman"/>
              </a:rPr>
              <a:t> </a:t>
            </a:r>
            <a:r>
              <a:rPr spc="-5" dirty="0">
                <a:solidFill>
                  <a:srgbClr val="0D0D0D"/>
                </a:solidFill>
                <a:latin typeface="Times New Roman"/>
                <a:cs typeface="Times New Roman"/>
              </a:rPr>
              <a:t>include</a:t>
            </a:r>
            <a:r>
              <a:rPr spc="320" dirty="0">
                <a:solidFill>
                  <a:srgbClr val="0D0D0D"/>
                </a:solidFill>
                <a:latin typeface="Times New Roman"/>
                <a:cs typeface="Times New Roman"/>
              </a:rPr>
              <a:t> </a:t>
            </a:r>
            <a:r>
              <a:rPr dirty="0">
                <a:solidFill>
                  <a:srgbClr val="0D0D0D"/>
                </a:solidFill>
                <a:latin typeface="Times New Roman"/>
                <a:cs typeface="Times New Roman"/>
              </a:rPr>
              <a:t>clicks,</a:t>
            </a:r>
            <a:r>
              <a:rPr spc="320" dirty="0">
                <a:solidFill>
                  <a:srgbClr val="0D0D0D"/>
                </a:solidFill>
                <a:latin typeface="Times New Roman"/>
                <a:cs typeface="Times New Roman"/>
              </a:rPr>
              <a:t> </a:t>
            </a:r>
            <a:r>
              <a:rPr spc="-5" dirty="0">
                <a:solidFill>
                  <a:srgbClr val="0D0D0D"/>
                </a:solidFill>
                <a:latin typeface="Times New Roman"/>
                <a:cs typeface="Times New Roman"/>
              </a:rPr>
              <a:t>time</a:t>
            </a:r>
            <a:r>
              <a:rPr spc="330" dirty="0">
                <a:solidFill>
                  <a:srgbClr val="0D0D0D"/>
                </a:solidFill>
                <a:latin typeface="Times New Roman"/>
                <a:cs typeface="Times New Roman"/>
              </a:rPr>
              <a:t> </a:t>
            </a:r>
            <a:r>
              <a:rPr spc="-5" dirty="0">
                <a:solidFill>
                  <a:srgbClr val="0D0D0D"/>
                </a:solidFill>
                <a:latin typeface="Times New Roman"/>
                <a:cs typeface="Times New Roman"/>
              </a:rPr>
              <a:t>spent</a:t>
            </a:r>
            <a:r>
              <a:rPr spc="320" dirty="0">
                <a:solidFill>
                  <a:srgbClr val="0D0D0D"/>
                </a:solidFill>
                <a:latin typeface="Times New Roman"/>
                <a:cs typeface="Times New Roman"/>
              </a:rPr>
              <a:t> </a:t>
            </a:r>
            <a:r>
              <a:rPr dirty="0">
                <a:solidFill>
                  <a:srgbClr val="0D0D0D"/>
                </a:solidFill>
                <a:latin typeface="Times New Roman"/>
                <a:cs typeface="Times New Roman"/>
              </a:rPr>
              <a:t>on</a:t>
            </a:r>
            <a:r>
              <a:rPr spc="315" dirty="0">
                <a:solidFill>
                  <a:srgbClr val="0D0D0D"/>
                </a:solidFill>
                <a:latin typeface="Times New Roman"/>
                <a:cs typeface="Times New Roman"/>
              </a:rPr>
              <a:t> </a:t>
            </a:r>
            <a:r>
              <a:rPr spc="-5" dirty="0">
                <a:solidFill>
                  <a:srgbClr val="0D0D0D"/>
                </a:solidFill>
                <a:latin typeface="Times New Roman"/>
                <a:cs typeface="Times New Roman"/>
              </a:rPr>
              <a:t>a </a:t>
            </a:r>
            <a:r>
              <a:rPr spc="-385" dirty="0">
                <a:solidFill>
                  <a:srgbClr val="0D0D0D"/>
                </a:solidFill>
                <a:latin typeface="Times New Roman"/>
                <a:cs typeface="Times New Roman"/>
              </a:rPr>
              <a:t> </a:t>
            </a:r>
            <a:r>
              <a:rPr spc="-10" dirty="0">
                <a:solidFill>
                  <a:srgbClr val="0D0D0D"/>
                </a:solidFill>
                <a:latin typeface="Times New Roman"/>
                <a:cs typeface="Times New Roman"/>
              </a:rPr>
              <a:t>document,</a:t>
            </a:r>
            <a:r>
              <a:rPr spc="50" dirty="0">
                <a:solidFill>
                  <a:srgbClr val="0D0D0D"/>
                </a:solidFill>
                <a:latin typeface="Times New Roman"/>
                <a:cs typeface="Times New Roman"/>
              </a:rPr>
              <a:t> </a:t>
            </a:r>
            <a:r>
              <a:rPr spc="-5" dirty="0">
                <a:solidFill>
                  <a:srgbClr val="0D0D0D"/>
                </a:solidFill>
                <a:latin typeface="Times New Roman"/>
                <a:cs typeface="Times New Roman"/>
              </a:rPr>
              <a:t>scrolling,</a:t>
            </a:r>
            <a:r>
              <a:rPr spc="25" dirty="0">
                <a:solidFill>
                  <a:srgbClr val="0D0D0D"/>
                </a:solidFill>
                <a:latin typeface="Times New Roman"/>
                <a:cs typeface="Times New Roman"/>
              </a:rPr>
              <a:t> </a:t>
            </a:r>
            <a:r>
              <a:rPr spc="-10" dirty="0">
                <a:solidFill>
                  <a:srgbClr val="0D0D0D"/>
                </a:solidFill>
                <a:latin typeface="Times New Roman"/>
                <a:cs typeface="Times New Roman"/>
              </a:rPr>
              <a:t>mouse</a:t>
            </a:r>
            <a:r>
              <a:rPr spc="35" dirty="0">
                <a:solidFill>
                  <a:srgbClr val="0D0D0D"/>
                </a:solidFill>
                <a:latin typeface="Times New Roman"/>
                <a:cs typeface="Times New Roman"/>
              </a:rPr>
              <a:t> </a:t>
            </a:r>
            <a:r>
              <a:rPr spc="-10" dirty="0">
                <a:solidFill>
                  <a:srgbClr val="0D0D0D"/>
                </a:solidFill>
                <a:latin typeface="Times New Roman"/>
                <a:cs typeface="Times New Roman"/>
              </a:rPr>
              <a:t>movements,</a:t>
            </a:r>
            <a:r>
              <a:rPr spc="80" dirty="0">
                <a:solidFill>
                  <a:srgbClr val="0D0D0D"/>
                </a:solidFill>
                <a:latin typeface="Times New Roman"/>
                <a:cs typeface="Times New Roman"/>
              </a:rPr>
              <a:t> </a:t>
            </a:r>
            <a:r>
              <a:rPr spc="-5" dirty="0">
                <a:solidFill>
                  <a:srgbClr val="0D0D0D"/>
                </a:solidFill>
                <a:latin typeface="Times New Roman"/>
                <a:cs typeface="Times New Roman"/>
              </a:rPr>
              <a:t>bookmarking,</a:t>
            </a:r>
            <a:r>
              <a:rPr spc="35" dirty="0">
                <a:solidFill>
                  <a:srgbClr val="0D0D0D"/>
                </a:solidFill>
                <a:latin typeface="Times New Roman"/>
                <a:cs typeface="Times New Roman"/>
              </a:rPr>
              <a:t> </a:t>
            </a:r>
            <a:r>
              <a:rPr spc="-5" dirty="0">
                <a:solidFill>
                  <a:srgbClr val="0D0D0D"/>
                </a:solidFill>
                <a:latin typeface="Times New Roman"/>
                <a:cs typeface="Times New Roman"/>
              </a:rPr>
              <a:t>and</a:t>
            </a:r>
            <a:r>
              <a:rPr spc="5" dirty="0">
                <a:solidFill>
                  <a:srgbClr val="0D0D0D"/>
                </a:solidFill>
                <a:latin typeface="Times New Roman"/>
                <a:cs typeface="Times New Roman"/>
              </a:rPr>
              <a:t> </a:t>
            </a:r>
            <a:r>
              <a:rPr spc="-5" dirty="0">
                <a:solidFill>
                  <a:srgbClr val="0D0D0D"/>
                </a:solidFill>
                <a:latin typeface="Times New Roman"/>
                <a:cs typeface="Times New Roman"/>
              </a:rPr>
              <a:t>downloading.</a:t>
            </a:r>
            <a:endParaRPr dirty="0">
              <a:latin typeface="Times New Roman"/>
              <a:cs typeface="Times New Roman"/>
            </a:endParaRPr>
          </a:p>
        </p:txBody>
      </p:sp>
      <p:sp>
        <p:nvSpPr>
          <p:cNvPr id="9" name="object 9"/>
          <p:cNvSpPr txBox="1"/>
          <p:nvPr/>
        </p:nvSpPr>
        <p:spPr>
          <a:xfrm>
            <a:off x="3145917" y="4212793"/>
            <a:ext cx="8319134" cy="566181"/>
          </a:xfrm>
          <a:prstGeom prst="rect">
            <a:avLst/>
          </a:prstGeom>
        </p:spPr>
        <p:txBody>
          <a:bodyPr vert="horz" wrap="square" lIns="0" tIns="12065" rIns="0" bIns="0" rtlCol="0">
            <a:spAutoFit/>
          </a:bodyPr>
          <a:lstStyle/>
          <a:p>
            <a:pPr marL="12700">
              <a:lnSpc>
                <a:spcPct val="100000"/>
              </a:lnSpc>
              <a:spcBef>
                <a:spcPts val="95"/>
              </a:spcBef>
            </a:pPr>
            <a:r>
              <a:rPr spc="-5" dirty="0">
                <a:solidFill>
                  <a:srgbClr val="0D0D0D"/>
                </a:solidFill>
                <a:latin typeface="Times New Roman"/>
                <a:cs typeface="Times New Roman"/>
              </a:rPr>
              <a:t>Users</a:t>
            </a:r>
            <a:r>
              <a:rPr spc="20" dirty="0">
                <a:solidFill>
                  <a:srgbClr val="0D0D0D"/>
                </a:solidFill>
                <a:latin typeface="Times New Roman"/>
                <a:cs typeface="Times New Roman"/>
              </a:rPr>
              <a:t> </a:t>
            </a:r>
            <a:r>
              <a:rPr spc="-5" dirty="0">
                <a:solidFill>
                  <a:srgbClr val="0D0D0D"/>
                </a:solidFill>
                <a:latin typeface="Times New Roman"/>
                <a:cs typeface="Times New Roman"/>
              </a:rPr>
              <a:t>do</a:t>
            </a:r>
            <a:r>
              <a:rPr spc="15" dirty="0">
                <a:solidFill>
                  <a:srgbClr val="0D0D0D"/>
                </a:solidFill>
                <a:latin typeface="Times New Roman"/>
                <a:cs typeface="Times New Roman"/>
              </a:rPr>
              <a:t> </a:t>
            </a:r>
            <a:r>
              <a:rPr spc="-5" dirty="0">
                <a:solidFill>
                  <a:srgbClr val="0D0D0D"/>
                </a:solidFill>
                <a:latin typeface="Times New Roman"/>
                <a:cs typeface="Times New Roman"/>
              </a:rPr>
              <a:t>not</a:t>
            </a:r>
            <a:r>
              <a:rPr spc="5" dirty="0">
                <a:solidFill>
                  <a:srgbClr val="0D0D0D"/>
                </a:solidFill>
                <a:latin typeface="Times New Roman"/>
                <a:cs typeface="Times New Roman"/>
              </a:rPr>
              <a:t> </a:t>
            </a:r>
            <a:r>
              <a:rPr spc="-5" dirty="0">
                <a:solidFill>
                  <a:srgbClr val="0D0D0D"/>
                </a:solidFill>
                <a:latin typeface="Times New Roman"/>
                <a:cs typeface="Times New Roman"/>
              </a:rPr>
              <a:t>directly</a:t>
            </a:r>
            <a:r>
              <a:rPr spc="50" dirty="0">
                <a:solidFill>
                  <a:srgbClr val="0D0D0D"/>
                </a:solidFill>
                <a:latin typeface="Times New Roman"/>
                <a:cs typeface="Times New Roman"/>
              </a:rPr>
              <a:t> </a:t>
            </a:r>
            <a:r>
              <a:rPr dirty="0">
                <a:solidFill>
                  <a:srgbClr val="0D0D0D"/>
                </a:solidFill>
                <a:latin typeface="Times New Roman"/>
                <a:cs typeface="Times New Roman"/>
              </a:rPr>
              <a:t>indicate</a:t>
            </a:r>
            <a:r>
              <a:rPr spc="30" dirty="0">
                <a:solidFill>
                  <a:srgbClr val="0D0D0D"/>
                </a:solidFill>
                <a:latin typeface="Times New Roman"/>
                <a:cs typeface="Times New Roman"/>
              </a:rPr>
              <a:t> </a:t>
            </a:r>
            <a:r>
              <a:rPr spc="-5" dirty="0">
                <a:solidFill>
                  <a:srgbClr val="0D0D0D"/>
                </a:solidFill>
                <a:latin typeface="Times New Roman"/>
                <a:cs typeface="Times New Roman"/>
              </a:rPr>
              <a:t>their</a:t>
            </a:r>
            <a:r>
              <a:rPr spc="45" dirty="0">
                <a:solidFill>
                  <a:srgbClr val="0D0D0D"/>
                </a:solidFill>
                <a:latin typeface="Times New Roman"/>
                <a:cs typeface="Times New Roman"/>
              </a:rPr>
              <a:t> </a:t>
            </a:r>
            <a:r>
              <a:rPr spc="-5" dirty="0">
                <a:solidFill>
                  <a:srgbClr val="0D0D0D"/>
                </a:solidFill>
                <a:latin typeface="Times New Roman"/>
                <a:cs typeface="Times New Roman"/>
              </a:rPr>
              <a:t>preferences;</a:t>
            </a:r>
            <a:r>
              <a:rPr spc="45" dirty="0">
                <a:solidFill>
                  <a:srgbClr val="0D0D0D"/>
                </a:solidFill>
                <a:latin typeface="Times New Roman"/>
                <a:cs typeface="Times New Roman"/>
              </a:rPr>
              <a:t> </a:t>
            </a:r>
            <a:r>
              <a:rPr spc="-5" dirty="0">
                <a:solidFill>
                  <a:srgbClr val="0D0D0D"/>
                </a:solidFill>
                <a:latin typeface="Times New Roman"/>
                <a:cs typeface="Times New Roman"/>
              </a:rPr>
              <a:t>the</a:t>
            </a:r>
            <a:r>
              <a:rPr spc="25" dirty="0">
                <a:solidFill>
                  <a:srgbClr val="0D0D0D"/>
                </a:solidFill>
                <a:latin typeface="Times New Roman"/>
                <a:cs typeface="Times New Roman"/>
              </a:rPr>
              <a:t> </a:t>
            </a:r>
            <a:r>
              <a:rPr spc="-5" dirty="0">
                <a:solidFill>
                  <a:srgbClr val="0D0D0D"/>
                </a:solidFill>
                <a:latin typeface="Times New Roman"/>
                <a:cs typeface="Times New Roman"/>
              </a:rPr>
              <a:t>system</a:t>
            </a:r>
            <a:r>
              <a:rPr spc="35" dirty="0">
                <a:solidFill>
                  <a:srgbClr val="0D0D0D"/>
                </a:solidFill>
                <a:latin typeface="Times New Roman"/>
                <a:cs typeface="Times New Roman"/>
              </a:rPr>
              <a:t> </a:t>
            </a:r>
            <a:r>
              <a:rPr spc="-5" dirty="0">
                <a:solidFill>
                  <a:srgbClr val="0D0D0D"/>
                </a:solidFill>
                <a:latin typeface="Times New Roman"/>
                <a:cs typeface="Times New Roman"/>
              </a:rPr>
              <a:t>deduces</a:t>
            </a:r>
            <a:r>
              <a:rPr spc="25" dirty="0">
                <a:solidFill>
                  <a:srgbClr val="0D0D0D"/>
                </a:solidFill>
                <a:latin typeface="Times New Roman"/>
                <a:cs typeface="Times New Roman"/>
              </a:rPr>
              <a:t> </a:t>
            </a:r>
            <a:r>
              <a:rPr spc="-5" dirty="0">
                <a:solidFill>
                  <a:srgbClr val="0D0D0D"/>
                </a:solidFill>
                <a:latin typeface="Times New Roman"/>
                <a:cs typeface="Times New Roman"/>
              </a:rPr>
              <a:t>them</a:t>
            </a:r>
            <a:r>
              <a:rPr spc="30" dirty="0">
                <a:solidFill>
                  <a:srgbClr val="0D0D0D"/>
                </a:solidFill>
                <a:latin typeface="Times New Roman"/>
                <a:cs typeface="Times New Roman"/>
              </a:rPr>
              <a:t> </a:t>
            </a:r>
            <a:r>
              <a:rPr dirty="0">
                <a:solidFill>
                  <a:srgbClr val="0D0D0D"/>
                </a:solidFill>
                <a:latin typeface="Times New Roman"/>
                <a:cs typeface="Times New Roman"/>
              </a:rPr>
              <a:t>from</a:t>
            </a:r>
            <a:r>
              <a:rPr spc="10" dirty="0">
                <a:solidFill>
                  <a:srgbClr val="0D0D0D"/>
                </a:solidFill>
                <a:latin typeface="Times New Roman"/>
                <a:cs typeface="Times New Roman"/>
              </a:rPr>
              <a:t> </a:t>
            </a:r>
            <a:r>
              <a:rPr spc="-5" dirty="0">
                <a:solidFill>
                  <a:srgbClr val="0D0D0D"/>
                </a:solidFill>
                <a:latin typeface="Times New Roman"/>
                <a:cs typeface="Times New Roman"/>
              </a:rPr>
              <a:t>the</a:t>
            </a:r>
            <a:r>
              <a:rPr spc="25" dirty="0">
                <a:solidFill>
                  <a:srgbClr val="0D0D0D"/>
                </a:solidFill>
                <a:latin typeface="Times New Roman"/>
                <a:cs typeface="Times New Roman"/>
              </a:rPr>
              <a:t> </a:t>
            </a:r>
            <a:r>
              <a:rPr spc="-5" dirty="0">
                <a:solidFill>
                  <a:srgbClr val="0D0D0D"/>
                </a:solidFill>
                <a:latin typeface="Times New Roman"/>
                <a:cs typeface="Times New Roman"/>
              </a:rPr>
              <a:t>observed</a:t>
            </a:r>
            <a:r>
              <a:rPr spc="30" dirty="0">
                <a:solidFill>
                  <a:srgbClr val="0D0D0D"/>
                </a:solidFill>
                <a:latin typeface="Times New Roman"/>
                <a:cs typeface="Times New Roman"/>
              </a:rPr>
              <a:t> </a:t>
            </a:r>
            <a:r>
              <a:rPr spc="-15" dirty="0">
                <a:solidFill>
                  <a:srgbClr val="0D0D0D"/>
                </a:solidFill>
                <a:latin typeface="Times New Roman"/>
                <a:cs typeface="Times New Roman"/>
              </a:rPr>
              <a:t>behavior</a:t>
            </a:r>
            <a:r>
              <a:rPr sz="1600" spc="-15" dirty="0">
                <a:solidFill>
                  <a:srgbClr val="0D0D0D"/>
                </a:solidFill>
                <a:latin typeface="Times New Roman"/>
                <a:cs typeface="Times New Roman"/>
              </a:rPr>
              <a:t>.</a:t>
            </a:r>
            <a:endParaRPr sz="1600" dirty="0">
              <a:latin typeface="Times New Roman"/>
              <a:cs typeface="Times New Roman"/>
            </a:endParaRPr>
          </a:p>
        </p:txBody>
      </p:sp>
      <p:sp>
        <p:nvSpPr>
          <p:cNvPr id="10" name="object 10"/>
          <p:cNvSpPr txBox="1"/>
          <p:nvPr/>
        </p:nvSpPr>
        <p:spPr>
          <a:xfrm>
            <a:off x="3145917" y="5039105"/>
            <a:ext cx="8164195" cy="566181"/>
          </a:xfrm>
          <a:prstGeom prst="rect">
            <a:avLst/>
          </a:prstGeom>
        </p:spPr>
        <p:txBody>
          <a:bodyPr vert="horz" wrap="square" lIns="0" tIns="12065" rIns="0" bIns="0" rtlCol="0">
            <a:spAutoFit/>
          </a:bodyPr>
          <a:lstStyle/>
          <a:p>
            <a:pPr marL="12700" marR="5080">
              <a:lnSpc>
                <a:spcPct val="100000"/>
              </a:lnSpc>
              <a:spcBef>
                <a:spcPts val="95"/>
              </a:spcBef>
            </a:pPr>
            <a:r>
              <a:rPr spc="-5" dirty="0">
                <a:solidFill>
                  <a:srgbClr val="0D0D0D"/>
                </a:solidFill>
                <a:latin typeface="Times New Roman"/>
                <a:cs typeface="Times New Roman"/>
              </a:rPr>
              <a:t>Certain</a:t>
            </a:r>
            <a:r>
              <a:rPr spc="45" dirty="0">
                <a:solidFill>
                  <a:srgbClr val="0D0D0D"/>
                </a:solidFill>
                <a:latin typeface="Times New Roman"/>
                <a:cs typeface="Times New Roman"/>
              </a:rPr>
              <a:t> </a:t>
            </a:r>
            <a:r>
              <a:rPr spc="-5" dirty="0">
                <a:solidFill>
                  <a:srgbClr val="0D0D0D"/>
                </a:solidFill>
                <a:latin typeface="Times New Roman"/>
                <a:cs typeface="Times New Roman"/>
              </a:rPr>
              <a:t>actions,</a:t>
            </a:r>
            <a:r>
              <a:rPr spc="45" dirty="0">
                <a:solidFill>
                  <a:srgbClr val="0D0D0D"/>
                </a:solidFill>
                <a:latin typeface="Times New Roman"/>
                <a:cs typeface="Times New Roman"/>
              </a:rPr>
              <a:t> </a:t>
            </a:r>
            <a:r>
              <a:rPr dirty="0">
                <a:solidFill>
                  <a:srgbClr val="0D0D0D"/>
                </a:solidFill>
                <a:latin typeface="Times New Roman"/>
                <a:cs typeface="Times New Roman"/>
              </a:rPr>
              <a:t>like</a:t>
            </a:r>
            <a:r>
              <a:rPr spc="30" dirty="0">
                <a:solidFill>
                  <a:srgbClr val="0D0D0D"/>
                </a:solidFill>
                <a:latin typeface="Times New Roman"/>
                <a:cs typeface="Times New Roman"/>
              </a:rPr>
              <a:t> </a:t>
            </a:r>
            <a:r>
              <a:rPr spc="-5" dirty="0">
                <a:solidFill>
                  <a:srgbClr val="0D0D0D"/>
                </a:solidFill>
                <a:latin typeface="Times New Roman"/>
                <a:cs typeface="Times New Roman"/>
              </a:rPr>
              <a:t>spending</a:t>
            </a:r>
            <a:r>
              <a:rPr spc="40" dirty="0">
                <a:solidFill>
                  <a:srgbClr val="0D0D0D"/>
                </a:solidFill>
                <a:latin typeface="Times New Roman"/>
                <a:cs typeface="Times New Roman"/>
              </a:rPr>
              <a:t> </a:t>
            </a:r>
            <a:r>
              <a:rPr spc="-5" dirty="0">
                <a:solidFill>
                  <a:srgbClr val="0D0D0D"/>
                </a:solidFill>
                <a:latin typeface="Times New Roman"/>
                <a:cs typeface="Times New Roman"/>
              </a:rPr>
              <a:t>a</a:t>
            </a:r>
            <a:r>
              <a:rPr spc="45" dirty="0">
                <a:solidFill>
                  <a:srgbClr val="0D0D0D"/>
                </a:solidFill>
                <a:latin typeface="Times New Roman"/>
                <a:cs typeface="Times New Roman"/>
              </a:rPr>
              <a:t> </a:t>
            </a:r>
            <a:r>
              <a:rPr spc="-5" dirty="0">
                <a:solidFill>
                  <a:srgbClr val="0D0D0D"/>
                </a:solidFill>
                <a:latin typeface="Times New Roman"/>
                <a:cs typeface="Times New Roman"/>
              </a:rPr>
              <a:t>long</a:t>
            </a:r>
            <a:r>
              <a:rPr spc="35" dirty="0">
                <a:solidFill>
                  <a:srgbClr val="0D0D0D"/>
                </a:solidFill>
                <a:latin typeface="Times New Roman"/>
                <a:cs typeface="Times New Roman"/>
              </a:rPr>
              <a:t> </a:t>
            </a:r>
            <a:r>
              <a:rPr dirty="0">
                <a:solidFill>
                  <a:srgbClr val="0D0D0D"/>
                </a:solidFill>
                <a:latin typeface="Times New Roman"/>
                <a:cs typeface="Times New Roman"/>
              </a:rPr>
              <a:t>time</a:t>
            </a:r>
            <a:r>
              <a:rPr spc="45" dirty="0">
                <a:solidFill>
                  <a:srgbClr val="0D0D0D"/>
                </a:solidFill>
                <a:latin typeface="Times New Roman"/>
                <a:cs typeface="Times New Roman"/>
              </a:rPr>
              <a:t> </a:t>
            </a:r>
            <a:r>
              <a:rPr dirty="0">
                <a:solidFill>
                  <a:srgbClr val="0D0D0D"/>
                </a:solidFill>
                <a:latin typeface="Times New Roman"/>
                <a:cs typeface="Times New Roman"/>
              </a:rPr>
              <a:t>on</a:t>
            </a:r>
            <a:r>
              <a:rPr spc="35" dirty="0">
                <a:solidFill>
                  <a:srgbClr val="0D0D0D"/>
                </a:solidFill>
                <a:latin typeface="Times New Roman"/>
                <a:cs typeface="Times New Roman"/>
              </a:rPr>
              <a:t> </a:t>
            </a:r>
            <a:r>
              <a:rPr spc="-5" dirty="0">
                <a:solidFill>
                  <a:srgbClr val="0D0D0D"/>
                </a:solidFill>
                <a:latin typeface="Times New Roman"/>
                <a:cs typeface="Times New Roman"/>
              </a:rPr>
              <a:t>a</a:t>
            </a:r>
            <a:r>
              <a:rPr spc="40" dirty="0">
                <a:solidFill>
                  <a:srgbClr val="0D0D0D"/>
                </a:solidFill>
                <a:latin typeface="Times New Roman"/>
                <a:cs typeface="Times New Roman"/>
              </a:rPr>
              <a:t> </a:t>
            </a:r>
            <a:r>
              <a:rPr spc="-5" dirty="0">
                <a:solidFill>
                  <a:srgbClr val="0D0D0D"/>
                </a:solidFill>
                <a:latin typeface="Times New Roman"/>
                <a:cs typeface="Times New Roman"/>
              </a:rPr>
              <a:t>page</a:t>
            </a:r>
            <a:r>
              <a:rPr spc="25" dirty="0">
                <a:solidFill>
                  <a:srgbClr val="0D0D0D"/>
                </a:solidFill>
                <a:latin typeface="Times New Roman"/>
                <a:cs typeface="Times New Roman"/>
              </a:rPr>
              <a:t> </a:t>
            </a:r>
            <a:r>
              <a:rPr spc="5" dirty="0">
                <a:solidFill>
                  <a:srgbClr val="0D0D0D"/>
                </a:solidFill>
                <a:latin typeface="Times New Roman"/>
                <a:cs typeface="Times New Roman"/>
              </a:rPr>
              <a:t>or</a:t>
            </a:r>
            <a:r>
              <a:rPr spc="35" dirty="0">
                <a:solidFill>
                  <a:srgbClr val="0D0D0D"/>
                </a:solidFill>
                <a:latin typeface="Times New Roman"/>
                <a:cs typeface="Times New Roman"/>
              </a:rPr>
              <a:t> </a:t>
            </a:r>
            <a:r>
              <a:rPr spc="-5" dirty="0">
                <a:solidFill>
                  <a:srgbClr val="0D0D0D"/>
                </a:solidFill>
                <a:latin typeface="Times New Roman"/>
                <a:cs typeface="Times New Roman"/>
              </a:rPr>
              <a:t>repeatedly</a:t>
            </a:r>
            <a:r>
              <a:rPr spc="55" dirty="0">
                <a:solidFill>
                  <a:srgbClr val="0D0D0D"/>
                </a:solidFill>
                <a:latin typeface="Times New Roman"/>
                <a:cs typeface="Times New Roman"/>
              </a:rPr>
              <a:t> </a:t>
            </a:r>
            <a:r>
              <a:rPr dirty="0">
                <a:solidFill>
                  <a:srgbClr val="0D0D0D"/>
                </a:solidFill>
                <a:latin typeface="Times New Roman"/>
                <a:cs typeface="Times New Roman"/>
              </a:rPr>
              <a:t>returning</a:t>
            </a:r>
            <a:r>
              <a:rPr spc="40" dirty="0">
                <a:solidFill>
                  <a:srgbClr val="0D0D0D"/>
                </a:solidFill>
                <a:latin typeface="Times New Roman"/>
                <a:cs typeface="Times New Roman"/>
              </a:rPr>
              <a:t> </a:t>
            </a:r>
            <a:r>
              <a:rPr spc="-5" dirty="0">
                <a:solidFill>
                  <a:srgbClr val="0D0D0D"/>
                </a:solidFill>
                <a:latin typeface="Times New Roman"/>
                <a:cs typeface="Times New Roman"/>
              </a:rPr>
              <a:t>to</a:t>
            </a:r>
            <a:r>
              <a:rPr spc="50" dirty="0">
                <a:solidFill>
                  <a:srgbClr val="0D0D0D"/>
                </a:solidFill>
                <a:latin typeface="Times New Roman"/>
                <a:cs typeface="Times New Roman"/>
              </a:rPr>
              <a:t> </a:t>
            </a:r>
            <a:r>
              <a:rPr spc="-5" dirty="0">
                <a:solidFill>
                  <a:srgbClr val="0D0D0D"/>
                </a:solidFill>
                <a:latin typeface="Times New Roman"/>
                <a:cs typeface="Times New Roman"/>
              </a:rPr>
              <a:t>a</a:t>
            </a:r>
            <a:r>
              <a:rPr spc="20" dirty="0">
                <a:solidFill>
                  <a:srgbClr val="0D0D0D"/>
                </a:solidFill>
                <a:latin typeface="Times New Roman"/>
                <a:cs typeface="Times New Roman"/>
              </a:rPr>
              <a:t> </a:t>
            </a:r>
            <a:r>
              <a:rPr dirty="0">
                <a:solidFill>
                  <a:srgbClr val="0D0D0D"/>
                </a:solidFill>
                <a:latin typeface="Times New Roman"/>
                <a:cs typeface="Times New Roman"/>
              </a:rPr>
              <a:t>specific</a:t>
            </a:r>
            <a:r>
              <a:rPr spc="45" dirty="0">
                <a:solidFill>
                  <a:srgbClr val="0D0D0D"/>
                </a:solidFill>
                <a:latin typeface="Times New Roman"/>
                <a:cs typeface="Times New Roman"/>
              </a:rPr>
              <a:t> </a:t>
            </a:r>
            <a:r>
              <a:rPr spc="-5" dirty="0">
                <a:solidFill>
                  <a:srgbClr val="0D0D0D"/>
                </a:solidFill>
                <a:latin typeface="Times New Roman"/>
                <a:cs typeface="Times New Roman"/>
              </a:rPr>
              <a:t>document, </a:t>
            </a:r>
            <a:r>
              <a:rPr spc="-385" dirty="0">
                <a:solidFill>
                  <a:srgbClr val="0D0D0D"/>
                </a:solidFill>
                <a:latin typeface="Times New Roman"/>
                <a:cs typeface="Times New Roman"/>
              </a:rPr>
              <a:t> </a:t>
            </a:r>
            <a:r>
              <a:rPr spc="-5" dirty="0">
                <a:solidFill>
                  <a:srgbClr val="0D0D0D"/>
                </a:solidFill>
                <a:latin typeface="Times New Roman"/>
                <a:cs typeface="Times New Roman"/>
              </a:rPr>
              <a:t>are</a:t>
            </a:r>
            <a:r>
              <a:rPr spc="10" dirty="0">
                <a:solidFill>
                  <a:srgbClr val="0D0D0D"/>
                </a:solidFill>
                <a:latin typeface="Times New Roman"/>
                <a:cs typeface="Times New Roman"/>
              </a:rPr>
              <a:t> </a:t>
            </a:r>
            <a:r>
              <a:rPr spc="-5" dirty="0">
                <a:solidFill>
                  <a:srgbClr val="0D0D0D"/>
                </a:solidFill>
                <a:latin typeface="Times New Roman"/>
                <a:cs typeface="Times New Roman"/>
              </a:rPr>
              <a:t>strong</a:t>
            </a:r>
            <a:r>
              <a:rPr spc="15" dirty="0">
                <a:solidFill>
                  <a:srgbClr val="0D0D0D"/>
                </a:solidFill>
                <a:latin typeface="Times New Roman"/>
                <a:cs typeface="Times New Roman"/>
              </a:rPr>
              <a:t> </a:t>
            </a:r>
            <a:r>
              <a:rPr spc="-5" dirty="0">
                <a:solidFill>
                  <a:srgbClr val="0D0D0D"/>
                </a:solidFill>
                <a:latin typeface="Times New Roman"/>
                <a:cs typeface="Times New Roman"/>
              </a:rPr>
              <a:t>signals</a:t>
            </a:r>
            <a:r>
              <a:rPr spc="15" dirty="0">
                <a:solidFill>
                  <a:srgbClr val="0D0D0D"/>
                </a:solidFill>
                <a:latin typeface="Times New Roman"/>
                <a:cs typeface="Times New Roman"/>
              </a:rPr>
              <a:t> </a:t>
            </a:r>
            <a:r>
              <a:rPr dirty="0">
                <a:solidFill>
                  <a:srgbClr val="0D0D0D"/>
                </a:solidFill>
                <a:latin typeface="Times New Roman"/>
                <a:cs typeface="Times New Roman"/>
              </a:rPr>
              <a:t>of </a:t>
            </a:r>
            <a:r>
              <a:rPr spc="-5" dirty="0">
                <a:solidFill>
                  <a:srgbClr val="0D0D0D"/>
                </a:solidFill>
                <a:latin typeface="Times New Roman"/>
                <a:cs typeface="Times New Roman"/>
              </a:rPr>
              <a:t>interest.</a:t>
            </a:r>
            <a:endParaRPr dirty="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6609" y="769111"/>
            <a:ext cx="438340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4E79"/>
                </a:solidFill>
              </a:rPr>
              <a:t>Explicit</a:t>
            </a:r>
            <a:r>
              <a:rPr sz="2800" spc="-35" dirty="0">
                <a:solidFill>
                  <a:srgbClr val="1F4E79"/>
                </a:solidFill>
              </a:rPr>
              <a:t> </a:t>
            </a:r>
            <a:r>
              <a:rPr sz="2800" spc="-5" dirty="0">
                <a:solidFill>
                  <a:srgbClr val="1F4E79"/>
                </a:solidFill>
              </a:rPr>
              <a:t>Relevance</a:t>
            </a:r>
            <a:r>
              <a:rPr sz="2800" spc="-25" dirty="0">
                <a:solidFill>
                  <a:srgbClr val="1F4E79"/>
                </a:solidFill>
              </a:rPr>
              <a:t> </a:t>
            </a:r>
            <a:r>
              <a:rPr sz="2800" spc="-5" dirty="0">
                <a:solidFill>
                  <a:srgbClr val="1F4E79"/>
                </a:solidFill>
              </a:rPr>
              <a:t>Feedback</a:t>
            </a:r>
            <a:endParaRPr sz="2800"/>
          </a:p>
        </p:txBody>
      </p:sp>
      <p:sp>
        <p:nvSpPr>
          <p:cNvPr id="3" name="object 3"/>
          <p:cNvSpPr txBox="1"/>
          <p:nvPr/>
        </p:nvSpPr>
        <p:spPr>
          <a:xfrm>
            <a:off x="3887470" y="3592829"/>
            <a:ext cx="2659380" cy="75755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400" dirty="0">
                <a:latin typeface="Times New Roman"/>
                <a:cs typeface="Times New Roman"/>
              </a:rPr>
              <a:t>Positive</a:t>
            </a:r>
            <a:r>
              <a:rPr sz="2400" spc="-100" dirty="0">
                <a:latin typeface="Times New Roman"/>
                <a:cs typeface="Times New Roman"/>
              </a:rPr>
              <a:t> </a:t>
            </a:r>
            <a:r>
              <a:rPr sz="2400" dirty="0">
                <a:latin typeface="Times New Roman"/>
                <a:cs typeface="Times New Roman"/>
              </a:rPr>
              <a:t>Feedback</a:t>
            </a:r>
            <a:endParaRPr sz="2400">
              <a:latin typeface="Times New Roman"/>
              <a:cs typeface="Times New Roman"/>
            </a:endParaRPr>
          </a:p>
          <a:p>
            <a:pPr marL="299085" indent="-287020">
              <a:lnSpc>
                <a:spcPct val="100000"/>
              </a:lnSpc>
              <a:buFont typeface="Arial MT"/>
              <a:buChar char="•"/>
              <a:tabLst>
                <a:tab pos="299085" algn="l"/>
                <a:tab pos="299720" algn="l"/>
              </a:tabLst>
            </a:pPr>
            <a:r>
              <a:rPr sz="2400" dirty="0">
                <a:latin typeface="Times New Roman"/>
                <a:cs typeface="Times New Roman"/>
              </a:rPr>
              <a:t>Negative</a:t>
            </a:r>
            <a:r>
              <a:rPr sz="2400" spc="-95" dirty="0">
                <a:latin typeface="Times New Roman"/>
                <a:cs typeface="Times New Roman"/>
              </a:rPr>
              <a:t> </a:t>
            </a:r>
            <a:r>
              <a:rPr sz="2400" dirty="0">
                <a:latin typeface="Times New Roman"/>
                <a:cs typeface="Times New Roman"/>
              </a:rPr>
              <a:t>Feedback</a:t>
            </a:r>
            <a:endParaRPr sz="2400">
              <a:latin typeface="Times New Roman"/>
              <a:cs typeface="Times New Roman"/>
            </a:endParaRPr>
          </a:p>
        </p:txBody>
      </p:sp>
      <p:sp>
        <p:nvSpPr>
          <p:cNvPr id="4" name="object 4"/>
          <p:cNvSpPr txBox="1"/>
          <p:nvPr/>
        </p:nvSpPr>
        <p:spPr>
          <a:xfrm>
            <a:off x="1637538" y="2261742"/>
            <a:ext cx="7921625" cy="751488"/>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D0D0D"/>
                </a:solidFill>
                <a:latin typeface="Times New Roman"/>
                <a:cs typeface="Times New Roman"/>
              </a:rPr>
              <a:t>Users</a:t>
            </a:r>
            <a:r>
              <a:rPr sz="2400" spc="5" dirty="0">
                <a:solidFill>
                  <a:srgbClr val="0D0D0D"/>
                </a:solidFill>
                <a:latin typeface="Times New Roman"/>
                <a:cs typeface="Times New Roman"/>
              </a:rPr>
              <a:t> </a:t>
            </a:r>
            <a:r>
              <a:rPr sz="2400" dirty="0">
                <a:solidFill>
                  <a:srgbClr val="0D0D0D"/>
                </a:solidFill>
                <a:latin typeface="Times New Roman"/>
                <a:cs typeface="Times New Roman"/>
              </a:rPr>
              <a:t>directly</a:t>
            </a:r>
            <a:r>
              <a:rPr sz="2400" spc="-15" dirty="0">
                <a:solidFill>
                  <a:srgbClr val="0D0D0D"/>
                </a:solidFill>
                <a:latin typeface="Times New Roman"/>
                <a:cs typeface="Times New Roman"/>
              </a:rPr>
              <a:t> </a:t>
            </a:r>
            <a:r>
              <a:rPr sz="2400" spc="-5" dirty="0">
                <a:solidFill>
                  <a:srgbClr val="0D0D0D"/>
                </a:solidFill>
                <a:latin typeface="Times New Roman"/>
                <a:cs typeface="Times New Roman"/>
              </a:rPr>
              <a:t>communicate</a:t>
            </a:r>
            <a:r>
              <a:rPr sz="2400" dirty="0">
                <a:solidFill>
                  <a:srgbClr val="0D0D0D"/>
                </a:solidFill>
                <a:latin typeface="Times New Roman"/>
                <a:cs typeface="Times New Roman"/>
              </a:rPr>
              <a:t> their</a:t>
            </a:r>
            <a:r>
              <a:rPr sz="2400" spc="-10" dirty="0">
                <a:solidFill>
                  <a:srgbClr val="0D0D0D"/>
                </a:solidFill>
                <a:latin typeface="Times New Roman"/>
                <a:cs typeface="Times New Roman"/>
              </a:rPr>
              <a:t> </a:t>
            </a:r>
            <a:r>
              <a:rPr sz="2400" dirty="0">
                <a:solidFill>
                  <a:srgbClr val="0D0D0D"/>
                </a:solidFill>
                <a:latin typeface="Times New Roman"/>
                <a:cs typeface="Times New Roman"/>
              </a:rPr>
              <a:t>preferences</a:t>
            </a:r>
            <a:r>
              <a:rPr sz="2400" spc="-10" dirty="0">
                <a:solidFill>
                  <a:srgbClr val="0D0D0D"/>
                </a:solidFill>
                <a:latin typeface="Times New Roman"/>
                <a:cs typeface="Times New Roman"/>
              </a:rPr>
              <a:t> </a:t>
            </a:r>
            <a:r>
              <a:rPr sz="2400" dirty="0">
                <a:solidFill>
                  <a:srgbClr val="0D0D0D"/>
                </a:solidFill>
                <a:latin typeface="Times New Roman"/>
                <a:cs typeface="Times New Roman"/>
              </a:rPr>
              <a:t>regarding</a:t>
            </a:r>
            <a:r>
              <a:rPr sz="2400" spc="-10" dirty="0">
                <a:solidFill>
                  <a:srgbClr val="0D0D0D"/>
                </a:solidFill>
                <a:latin typeface="Times New Roman"/>
                <a:cs typeface="Times New Roman"/>
              </a:rPr>
              <a:t> </a:t>
            </a:r>
            <a:r>
              <a:rPr sz="2400" dirty="0">
                <a:solidFill>
                  <a:srgbClr val="0D0D0D"/>
                </a:solidFill>
                <a:latin typeface="Times New Roman"/>
                <a:cs typeface="Times New Roman"/>
              </a:rPr>
              <a:t>the relevance</a:t>
            </a:r>
            <a:r>
              <a:rPr sz="2400" spc="-20" dirty="0">
                <a:solidFill>
                  <a:srgbClr val="0D0D0D"/>
                </a:solidFill>
                <a:latin typeface="Times New Roman"/>
                <a:cs typeface="Times New Roman"/>
              </a:rPr>
              <a:t> </a:t>
            </a:r>
            <a:r>
              <a:rPr sz="2400" dirty="0">
                <a:solidFill>
                  <a:srgbClr val="0D0D0D"/>
                </a:solidFill>
                <a:latin typeface="Times New Roman"/>
                <a:cs typeface="Times New Roman"/>
              </a:rPr>
              <a:t>of</a:t>
            </a:r>
            <a:r>
              <a:rPr sz="2400" spc="5" dirty="0">
                <a:solidFill>
                  <a:srgbClr val="0D0D0D"/>
                </a:solidFill>
                <a:latin typeface="Times New Roman"/>
                <a:cs typeface="Times New Roman"/>
              </a:rPr>
              <a:t> </a:t>
            </a:r>
            <a:r>
              <a:rPr sz="2400" spc="-5" dirty="0">
                <a:solidFill>
                  <a:srgbClr val="0D0D0D"/>
                </a:solidFill>
                <a:latin typeface="Times New Roman"/>
                <a:cs typeface="Times New Roman"/>
              </a:rPr>
              <a:t>search</a:t>
            </a:r>
            <a:r>
              <a:rPr sz="2400" dirty="0">
                <a:solidFill>
                  <a:srgbClr val="0D0D0D"/>
                </a:solidFill>
                <a:latin typeface="Times New Roman"/>
                <a:cs typeface="Times New Roman"/>
              </a:rPr>
              <a:t> results</a:t>
            </a:r>
            <a:endParaRPr sz="2400" dirty="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4907" y="229869"/>
            <a:ext cx="2617470" cy="452120"/>
          </a:xfrm>
          <a:prstGeom prst="rect">
            <a:avLst/>
          </a:prstGeom>
        </p:spPr>
        <p:txBody>
          <a:bodyPr vert="horz" wrap="square" lIns="0" tIns="12065" rIns="0" bIns="0" rtlCol="0">
            <a:spAutoFit/>
          </a:bodyPr>
          <a:lstStyle/>
          <a:p>
            <a:pPr marL="12700">
              <a:lnSpc>
                <a:spcPct val="100000"/>
              </a:lnSpc>
              <a:spcBef>
                <a:spcPts val="95"/>
              </a:spcBef>
            </a:pPr>
            <a:r>
              <a:rPr sz="2800" b="0" dirty="0">
                <a:solidFill>
                  <a:srgbClr val="000000"/>
                </a:solidFill>
                <a:latin typeface="Times New Roman"/>
                <a:cs typeface="Times New Roman"/>
              </a:rPr>
              <a:t>Positive</a:t>
            </a:r>
            <a:r>
              <a:rPr sz="2800" b="0" spc="-100" dirty="0">
                <a:solidFill>
                  <a:srgbClr val="000000"/>
                </a:solidFill>
                <a:latin typeface="Times New Roman"/>
                <a:cs typeface="Times New Roman"/>
              </a:rPr>
              <a:t> </a:t>
            </a:r>
            <a:r>
              <a:rPr sz="2800" b="0" spc="-5" dirty="0">
                <a:solidFill>
                  <a:srgbClr val="000000"/>
                </a:solidFill>
                <a:latin typeface="Times New Roman"/>
                <a:cs typeface="Times New Roman"/>
              </a:rPr>
              <a:t>Feedback</a:t>
            </a:r>
            <a:endParaRPr sz="2800">
              <a:latin typeface="Times New Roman"/>
              <a:cs typeface="Times New Roman"/>
            </a:endParaRPr>
          </a:p>
        </p:txBody>
      </p:sp>
      <p:sp>
        <p:nvSpPr>
          <p:cNvPr id="3" name="object 3"/>
          <p:cNvSpPr txBox="1"/>
          <p:nvPr/>
        </p:nvSpPr>
        <p:spPr>
          <a:xfrm>
            <a:off x="587755" y="1275969"/>
            <a:ext cx="10657205" cy="2947602"/>
          </a:xfrm>
          <a:prstGeom prst="rect">
            <a:avLst/>
          </a:prstGeom>
        </p:spPr>
        <p:txBody>
          <a:bodyPr vert="horz" wrap="square" lIns="0" tIns="13335" rIns="0" bIns="0" rtlCol="0">
            <a:spAutoFit/>
          </a:bodyPr>
          <a:lstStyle/>
          <a:p>
            <a:pPr marL="355600" marR="901700" indent="-342900">
              <a:lnSpc>
                <a:spcPct val="100000"/>
              </a:lnSpc>
              <a:spcBef>
                <a:spcPts val="105"/>
              </a:spcBef>
              <a:buFont typeface="Arial MT"/>
              <a:buChar char="•"/>
              <a:tabLst>
                <a:tab pos="354965" algn="l"/>
                <a:tab pos="355600" algn="l"/>
              </a:tabLst>
            </a:pPr>
            <a:r>
              <a:rPr sz="2000" dirty="0">
                <a:solidFill>
                  <a:srgbClr val="0D0D0D"/>
                </a:solidFill>
                <a:latin typeface="Times New Roman"/>
                <a:cs typeface="Times New Roman"/>
              </a:rPr>
              <a:t>Positive</a:t>
            </a:r>
            <a:r>
              <a:rPr sz="2000" spc="-25" dirty="0">
                <a:solidFill>
                  <a:srgbClr val="0D0D0D"/>
                </a:solidFill>
                <a:latin typeface="Times New Roman"/>
                <a:cs typeface="Times New Roman"/>
              </a:rPr>
              <a:t> </a:t>
            </a:r>
            <a:r>
              <a:rPr sz="2000" dirty="0">
                <a:solidFill>
                  <a:srgbClr val="0D0D0D"/>
                </a:solidFill>
                <a:latin typeface="Times New Roman"/>
                <a:cs typeface="Times New Roman"/>
              </a:rPr>
              <a:t>feedback</a:t>
            </a:r>
            <a:r>
              <a:rPr sz="2000" spc="-20" dirty="0">
                <a:solidFill>
                  <a:srgbClr val="0D0D0D"/>
                </a:solidFill>
                <a:latin typeface="Times New Roman"/>
                <a:cs typeface="Times New Roman"/>
              </a:rPr>
              <a:t> </a:t>
            </a:r>
            <a:r>
              <a:rPr sz="2000" dirty="0">
                <a:solidFill>
                  <a:srgbClr val="0D0D0D"/>
                </a:solidFill>
                <a:latin typeface="Times New Roman"/>
                <a:cs typeface="Times New Roman"/>
              </a:rPr>
              <a:t>occurs</a:t>
            </a:r>
            <a:r>
              <a:rPr sz="2000" spc="-25" dirty="0">
                <a:solidFill>
                  <a:srgbClr val="0D0D0D"/>
                </a:solidFill>
                <a:latin typeface="Times New Roman"/>
                <a:cs typeface="Times New Roman"/>
              </a:rPr>
              <a:t> </a:t>
            </a:r>
            <a:r>
              <a:rPr sz="2000" dirty="0">
                <a:solidFill>
                  <a:srgbClr val="0D0D0D"/>
                </a:solidFill>
                <a:latin typeface="Times New Roman"/>
                <a:cs typeface="Times New Roman"/>
              </a:rPr>
              <a:t>when</a:t>
            </a:r>
            <a:r>
              <a:rPr sz="2000" spc="-5" dirty="0">
                <a:solidFill>
                  <a:srgbClr val="0D0D0D"/>
                </a:solidFill>
                <a:latin typeface="Times New Roman"/>
                <a:cs typeface="Times New Roman"/>
              </a:rPr>
              <a:t> </a:t>
            </a:r>
            <a:r>
              <a:rPr sz="2000" dirty="0">
                <a:solidFill>
                  <a:srgbClr val="0D0D0D"/>
                </a:solidFill>
                <a:latin typeface="Times New Roman"/>
                <a:cs typeface="Times New Roman"/>
              </a:rPr>
              <a:t>users</a:t>
            </a:r>
            <a:r>
              <a:rPr sz="2000" spc="-25" dirty="0">
                <a:solidFill>
                  <a:srgbClr val="0D0D0D"/>
                </a:solidFill>
                <a:latin typeface="Times New Roman"/>
                <a:cs typeface="Times New Roman"/>
              </a:rPr>
              <a:t> </a:t>
            </a:r>
            <a:r>
              <a:rPr sz="2000" dirty="0">
                <a:solidFill>
                  <a:srgbClr val="0D0D0D"/>
                </a:solidFill>
                <a:latin typeface="Times New Roman"/>
                <a:cs typeface="Times New Roman"/>
              </a:rPr>
              <a:t>indicate</a:t>
            </a:r>
            <a:r>
              <a:rPr sz="2000" spc="-15" dirty="0">
                <a:solidFill>
                  <a:srgbClr val="0D0D0D"/>
                </a:solidFill>
                <a:latin typeface="Times New Roman"/>
                <a:cs typeface="Times New Roman"/>
              </a:rPr>
              <a:t> </a:t>
            </a:r>
            <a:r>
              <a:rPr sz="2000" dirty="0">
                <a:solidFill>
                  <a:srgbClr val="0D0D0D"/>
                </a:solidFill>
                <a:latin typeface="Times New Roman"/>
                <a:cs typeface="Times New Roman"/>
              </a:rPr>
              <a:t>that a</a:t>
            </a:r>
            <a:r>
              <a:rPr sz="2000" spc="-5" dirty="0">
                <a:solidFill>
                  <a:srgbClr val="0D0D0D"/>
                </a:solidFill>
                <a:latin typeface="Times New Roman"/>
                <a:cs typeface="Times New Roman"/>
              </a:rPr>
              <a:t> </a:t>
            </a:r>
            <a:r>
              <a:rPr sz="2000" dirty="0">
                <a:solidFill>
                  <a:srgbClr val="0D0D0D"/>
                </a:solidFill>
                <a:latin typeface="Times New Roman"/>
                <a:cs typeface="Times New Roman"/>
              </a:rPr>
              <a:t>particular</a:t>
            </a:r>
            <a:r>
              <a:rPr sz="2000" spc="-40" dirty="0">
                <a:solidFill>
                  <a:srgbClr val="0D0D0D"/>
                </a:solidFill>
                <a:latin typeface="Times New Roman"/>
                <a:cs typeface="Times New Roman"/>
              </a:rPr>
              <a:t> </a:t>
            </a:r>
            <a:r>
              <a:rPr sz="2000" dirty="0">
                <a:solidFill>
                  <a:srgbClr val="0D0D0D"/>
                </a:solidFill>
                <a:latin typeface="Times New Roman"/>
                <a:cs typeface="Times New Roman"/>
              </a:rPr>
              <a:t>set</a:t>
            </a:r>
            <a:r>
              <a:rPr sz="2000" spc="-5" dirty="0">
                <a:solidFill>
                  <a:srgbClr val="0D0D0D"/>
                </a:solidFill>
                <a:latin typeface="Times New Roman"/>
                <a:cs typeface="Times New Roman"/>
              </a:rPr>
              <a:t> </a:t>
            </a:r>
            <a:r>
              <a:rPr sz="2000" dirty="0">
                <a:solidFill>
                  <a:srgbClr val="0D0D0D"/>
                </a:solidFill>
                <a:latin typeface="Times New Roman"/>
                <a:cs typeface="Times New Roman"/>
              </a:rPr>
              <a:t>of</a:t>
            </a:r>
            <a:r>
              <a:rPr sz="2000" spc="5" dirty="0">
                <a:solidFill>
                  <a:srgbClr val="0D0D0D"/>
                </a:solidFill>
                <a:latin typeface="Times New Roman"/>
                <a:cs typeface="Times New Roman"/>
              </a:rPr>
              <a:t> </a:t>
            </a:r>
            <a:r>
              <a:rPr sz="2000" dirty="0">
                <a:solidFill>
                  <a:srgbClr val="0D0D0D"/>
                </a:solidFill>
                <a:latin typeface="Times New Roman"/>
                <a:cs typeface="Times New Roman"/>
              </a:rPr>
              <a:t>results</a:t>
            </a:r>
            <a:r>
              <a:rPr sz="2000" spc="-25" dirty="0">
                <a:solidFill>
                  <a:srgbClr val="0D0D0D"/>
                </a:solidFill>
                <a:latin typeface="Times New Roman"/>
                <a:cs typeface="Times New Roman"/>
              </a:rPr>
              <a:t> </a:t>
            </a:r>
            <a:r>
              <a:rPr sz="2000" dirty="0">
                <a:solidFill>
                  <a:srgbClr val="0D0D0D"/>
                </a:solidFill>
                <a:latin typeface="Times New Roman"/>
                <a:cs typeface="Times New Roman"/>
              </a:rPr>
              <a:t>or</a:t>
            </a:r>
            <a:r>
              <a:rPr sz="2000" spc="-95" dirty="0">
                <a:solidFill>
                  <a:srgbClr val="843B0C"/>
                </a:solidFill>
                <a:latin typeface="Times New Roman"/>
                <a:cs typeface="Times New Roman"/>
              </a:rPr>
              <a:t> </a:t>
            </a:r>
            <a:r>
              <a:rPr sz="2000" u="sng" dirty="0">
                <a:solidFill>
                  <a:srgbClr val="843B0C"/>
                </a:solidFill>
                <a:uFill>
                  <a:solidFill>
                    <a:srgbClr val="843B0C"/>
                  </a:solidFill>
                </a:uFill>
                <a:latin typeface="Times New Roman"/>
                <a:cs typeface="Times New Roman"/>
              </a:rPr>
              <a:t>documents</a:t>
            </a:r>
            <a:r>
              <a:rPr sz="2000" u="sng" spc="-30"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are </a:t>
            </a:r>
            <a:r>
              <a:rPr sz="2000" spc="-484" dirty="0">
                <a:solidFill>
                  <a:srgbClr val="843B0C"/>
                </a:solidFill>
                <a:latin typeface="Times New Roman"/>
                <a:cs typeface="Times New Roman"/>
              </a:rPr>
              <a:t> </a:t>
            </a:r>
            <a:r>
              <a:rPr sz="2000" u="sng" dirty="0">
                <a:solidFill>
                  <a:srgbClr val="843B0C"/>
                </a:solidFill>
                <a:uFill>
                  <a:solidFill>
                    <a:srgbClr val="843B0C"/>
                  </a:solidFill>
                </a:uFill>
                <a:latin typeface="Times New Roman"/>
                <a:cs typeface="Times New Roman"/>
              </a:rPr>
              <a:t>relevant</a:t>
            </a:r>
            <a:r>
              <a:rPr sz="2000" spc="-55" dirty="0">
                <a:solidFill>
                  <a:srgbClr val="843B0C"/>
                </a:solidFill>
                <a:latin typeface="Times New Roman"/>
                <a:cs typeface="Times New Roman"/>
              </a:rPr>
              <a:t> </a:t>
            </a:r>
            <a:r>
              <a:rPr sz="2000" dirty="0">
                <a:solidFill>
                  <a:srgbClr val="0D0D0D"/>
                </a:solidFill>
                <a:latin typeface="Times New Roman"/>
                <a:cs typeface="Times New Roman"/>
              </a:rPr>
              <a:t>to</a:t>
            </a:r>
            <a:r>
              <a:rPr sz="2000" spc="-10" dirty="0">
                <a:solidFill>
                  <a:srgbClr val="0D0D0D"/>
                </a:solidFill>
                <a:latin typeface="Times New Roman"/>
                <a:cs typeface="Times New Roman"/>
              </a:rPr>
              <a:t> </a:t>
            </a:r>
            <a:r>
              <a:rPr sz="2000" dirty="0">
                <a:solidFill>
                  <a:srgbClr val="0D0D0D"/>
                </a:solidFill>
                <a:latin typeface="Times New Roman"/>
                <a:cs typeface="Times New Roman"/>
              </a:rPr>
              <a:t>their</a:t>
            </a:r>
            <a:r>
              <a:rPr sz="2000" spc="-25" dirty="0">
                <a:solidFill>
                  <a:srgbClr val="0D0D0D"/>
                </a:solidFill>
                <a:latin typeface="Times New Roman"/>
                <a:cs typeface="Times New Roman"/>
              </a:rPr>
              <a:t> </a:t>
            </a:r>
            <a:r>
              <a:rPr sz="2000" dirty="0">
                <a:solidFill>
                  <a:srgbClr val="0D0D0D"/>
                </a:solidFill>
                <a:latin typeface="Times New Roman"/>
                <a:cs typeface="Times New Roman"/>
              </a:rPr>
              <a:t>search</a:t>
            </a:r>
            <a:r>
              <a:rPr sz="2000" spc="-30" dirty="0">
                <a:solidFill>
                  <a:srgbClr val="0D0D0D"/>
                </a:solidFill>
                <a:latin typeface="Times New Roman"/>
                <a:cs typeface="Times New Roman"/>
              </a:rPr>
              <a:t> </a:t>
            </a:r>
            <a:r>
              <a:rPr sz="2000" dirty="0">
                <a:solidFill>
                  <a:srgbClr val="0D0D0D"/>
                </a:solidFill>
                <a:latin typeface="Times New Roman"/>
                <a:cs typeface="Times New Roman"/>
              </a:rPr>
              <a:t>query</a:t>
            </a:r>
            <a:endParaRPr sz="2000" dirty="0">
              <a:latin typeface="Times New Roman"/>
              <a:cs typeface="Times New Roman"/>
            </a:endParaRPr>
          </a:p>
          <a:p>
            <a:pPr>
              <a:lnSpc>
                <a:spcPct val="100000"/>
              </a:lnSpc>
              <a:spcBef>
                <a:spcPts val="50"/>
              </a:spcBef>
              <a:buChar char="•"/>
            </a:pPr>
            <a:endParaRPr sz="2950" dirty="0">
              <a:latin typeface="Times New Roman"/>
              <a:cs typeface="Times New Roman"/>
            </a:endParaRPr>
          </a:p>
          <a:p>
            <a:pPr marL="299085" indent="-287020">
              <a:lnSpc>
                <a:spcPct val="100000"/>
              </a:lnSpc>
              <a:buFont typeface="Arial MT"/>
              <a:buChar char="•"/>
              <a:tabLst>
                <a:tab pos="299085" algn="l"/>
                <a:tab pos="299720" algn="l"/>
              </a:tabLst>
            </a:pPr>
            <a:r>
              <a:rPr sz="2000" dirty="0">
                <a:solidFill>
                  <a:srgbClr val="0D0D0D"/>
                </a:solidFill>
                <a:latin typeface="Times New Roman"/>
                <a:cs typeface="Times New Roman"/>
              </a:rPr>
              <a:t>This</a:t>
            </a:r>
            <a:r>
              <a:rPr sz="2000" spc="45" dirty="0">
                <a:solidFill>
                  <a:srgbClr val="0D0D0D"/>
                </a:solidFill>
                <a:latin typeface="Times New Roman"/>
                <a:cs typeface="Times New Roman"/>
              </a:rPr>
              <a:t> </a:t>
            </a:r>
            <a:r>
              <a:rPr sz="2000" spc="-5" dirty="0">
                <a:solidFill>
                  <a:srgbClr val="0D0D0D"/>
                </a:solidFill>
                <a:latin typeface="Times New Roman"/>
                <a:cs typeface="Times New Roman"/>
              </a:rPr>
              <a:t>might</a:t>
            </a:r>
            <a:r>
              <a:rPr sz="2000" spc="60" dirty="0">
                <a:solidFill>
                  <a:srgbClr val="0D0D0D"/>
                </a:solidFill>
                <a:latin typeface="Times New Roman"/>
                <a:cs typeface="Times New Roman"/>
              </a:rPr>
              <a:t> </a:t>
            </a:r>
            <a:r>
              <a:rPr sz="2000" dirty="0">
                <a:solidFill>
                  <a:srgbClr val="0D0D0D"/>
                </a:solidFill>
                <a:latin typeface="Times New Roman"/>
                <a:cs typeface="Times New Roman"/>
              </a:rPr>
              <a:t>involve</a:t>
            </a:r>
            <a:r>
              <a:rPr sz="2000" spc="50" dirty="0">
                <a:solidFill>
                  <a:srgbClr val="0D0D0D"/>
                </a:solidFill>
                <a:latin typeface="Times New Roman"/>
                <a:cs typeface="Times New Roman"/>
              </a:rPr>
              <a:t> </a:t>
            </a:r>
            <a:r>
              <a:rPr sz="2000" dirty="0">
                <a:solidFill>
                  <a:srgbClr val="0D0D0D"/>
                </a:solidFill>
                <a:latin typeface="Times New Roman"/>
                <a:cs typeface="Times New Roman"/>
              </a:rPr>
              <a:t>the</a:t>
            </a:r>
            <a:r>
              <a:rPr sz="2000" spc="55" dirty="0">
                <a:solidFill>
                  <a:srgbClr val="0D0D0D"/>
                </a:solidFill>
                <a:latin typeface="Times New Roman"/>
                <a:cs typeface="Times New Roman"/>
              </a:rPr>
              <a:t> </a:t>
            </a:r>
            <a:r>
              <a:rPr sz="2000" spc="-5" dirty="0">
                <a:solidFill>
                  <a:srgbClr val="0D0D0D"/>
                </a:solidFill>
                <a:latin typeface="Times New Roman"/>
                <a:cs typeface="Times New Roman"/>
              </a:rPr>
              <a:t>user</a:t>
            </a:r>
            <a:r>
              <a:rPr sz="2000" spc="50" dirty="0">
                <a:solidFill>
                  <a:srgbClr val="0D0D0D"/>
                </a:solidFill>
                <a:latin typeface="Times New Roman"/>
                <a:cs typeface="Times New Roman"/>
              </a:rPr>
              <a:t> </a:t>
            </a:r>
            <a:r>
              <a:rPr sz="2000" spc="-5" dirty="0">
                <a:solidFill>
                  <a:srgbClr val="0D0D0D"/>
                </a:solidFill>
                <a:latin typeface="Times New Roman"/>
                <a:cs typeface="Times New Roman"/>
              </a:rPr>
              <a:t>marking</a:t>
            </a:r>
            <a:r>
              <a:rPr sz="2000" spc="45" dirty="0">
                <a:solidFill>
                  <a:srgbClr val="0D0D0D"/>
                </a:solidFill>
                <a:latin typeface="Times New Roman"/>
                <a:cs typeface="Times New Roman"/>
              </a:rPr>
              <a:t> </a:t>
            </a:r>
            <a:r>
              <a:rPr sz="2000" dirty="0">
                <a:solidFill>
                  <a:srgbClr val="0D0D0D"/>
                </a:solidFill>
                <a:latin typeface="Times New Roman"/>
                <a:cs typeface="Times New Roman"/>
              </a:rPr>
              <a:t>certain</a:t>
            </a:r>
            <a:r>
              <a:rPr sz="2000" spc="50" dirty="0">
                <a:solidFill>
                  <a:srgbClr val="0D0D0D"/>
                </a:solidFill>
                <a:latin typeface="Times New Roman"/>
                <a:cs typeface="Times New Roman"/>
              </a:rPr>
              <a:t> </a:t>
            </a:r>
            <a:r>
              <a:rPr sz="2000" spc="-5" dirty="0">
                <a:solidFill>
                  <a:srgbClr val="0D0D0D"/>
                </a:solidFill>
                <a:latin typeface="Times New Roman"/>
                <a:cs typeface="Times New Roman"/>
              </a:rPr>
              <a:t>search</a:t>
            </a:r>
            <a:r>
              <a:rPr sz="2000" spc="50" dirty="0">
                <a:solidFill>
                  <a:srgbClr val="0D0D0D"/>
                </a:solidFill>
                <a:latin typeface="Times New Roman"/>
                <a:cs typeface="Times New Roman"/>
              </a:rPr>
              <a:t> </a:t>
            </a:r>
            <a:r>
              <a:rPr sz="2000" dirty="0">
                <a:solidFill>
                  <a:srgbClr val="0D0D0D"/>
                </a:solidFill>
                <a:latin typeface="Times New Roman"/>
                <a:cs typeface="Times New Roman"/>
              </a:rPr>
              <a:t>results</a:t>
            </a:r>
            <a:r>
              <a:rPr sz="2000" spc="50" dirty="0">
                <a:solidFill>
                  <a:srgbClr val="0D0D0D"/>
                </a:solidFill>
                <a:latin typeface="Times New Roman"/>
                <a:cs typeface="Times New Roman"/>
              </a:rPr>
              <a:t> </a:t>
            </a:r>
            <a:r>
              <a:rPr sz="2000" spc="-5" dirty="0">
                <a:solidFill>
                  <a:srgbClr val="0D0D0D"/>
                </a:solidFill>
                <a:latin typeface="Times New Roman"/>
                <a:cs typeface="Times New Roman"/>
              </a:rPr>
              <a:t>as</a:t>
            </a:r>
            <a:r>
              <a:rPr sz="2000" spc="40" dirty="0">
                <a:solidFill>
                  <a:srgbClr val="0D0D0D"/>
                </a:solidFill>
                <a:latin typeface="Times New Roman"/>
                <a:cs typeface="Times New Roman"/>
              </a:rPr>
              <a:t> </a:t>
            </a:r>
            <a:r>
              <a:rPr sz="2000" spc="-5" dirty="0">
                <a:solidFill>
                  <a:srgbClr val="0D0D0D"/>
                </a:solidFill>
                <a:latin typeface="Times New Roman"/>
                <a:cs typeface="Times New Roman"/>
              </a:rPr>
              <a:t>"relevant"</a:t>
            </a:r>
            <a:r>
              <a:rPr sz="2000" spc="65" dirty="0">
                <a:solidFill>
                  <a:srgbClr val="0D0D0D"/>
                </a:solidFill>
                <a:latin typeface="Times New Roman"/>
                <a:cs typeface="Times New Roman"/>
              </a:rPr>
              <a:t> </a:t>
            </a:r>
            <a:r>
              <a:rPr sz="2000" dirty="0">
                <a:solidFill>
                  <a:srgbClr val="0D0D0D"/>
                </a:solidFill>
                <a:latin typeface="Times New Roman"/>
                <a:cs typeface="Times New Roman"/>
              </a:rPr>
              <a:t>or</a:t>
            </a:r>
            <a:r>
              <a:rPr sz="2000" spc="50" dirty="0">
                <a:solidFill>
                  <a:srgbClr val="0D0D0D"/>
                </a:solidFill>
                <a:latin typeface="Times New Roman"/>
                <a:cs typeface="Times New Roman"/>
              </a:rPr>
              <a:t> </a:t>
            </a:r>
            <a:r>
              <a:rPr sz="2000" spc="-5" dirty="0">
                <a:solidFill>
                  <a:srgbClr val="0D0D0D"/>
                </a:solidFill>
                <a:latin typeface="Times New Roman"/>
                <a:cs typeface="Times New Roman"/>
              </a:rPr>
              <a:t>indicating</a:t>
            </a:r>
            <a:r>
              <a:rPr sz="2000" spc="55" dirty="0">
                <a:solidFill>
                  <a:srgbClr val="0D0D0D"/>
                </a:solidFill>
                <a:latin typeface="Times New Roman"/>
                <a:cs typeface="Times New Roman"/>
              </a:rPr>
              <a:t> </a:t>
            </a:r>
            <a:r>
              <a:rPr sz="2000" spc="-5" dirty="0">
                <a:solidFill>
                  <a:srgbClr val="0D0D0D"/>
                </a:solidFill>
                <a:latin typeface="Times New Roman"/>
                <a:cs typeface="Times New Roman"/>
              </a:rPr>
              <a:t>their</a:t>
            </a:r>
            <a:r>
              <a:rPr sz="2000" spc="50" dirty="0">
                <a:solidFill>
                  <a:srgbClr val="0D0D0D"/>
                </a:solidFill>
                <a:latin typeface="Times New Roman"/>
                <a:cs typeface="Times New Roman"/>
              </a:rPr>
              <a:t> </a:t>
            </a:r>
            <a:r>
              <a:rPr sz="2000" spc="-5" dirty="0">
                <a:solidFill>
                  <a:srgbClr val="0D0D0D"/>
                </a:solidFill>
                <a:latin typeface="Times New Roman"/>
                <a:cs typeface="Times New Roman"/>
              </a:rPr>
              <a:t>preference</a:t>
            </a:r>
            <a:r>
              <a:rPr sz="2000" spc="65" dirty="0">
                <a:solidFill>
                  <a:srgbClr val="0D0D0D"/>
                </a:solidFill>
                <a:latin typeface="Times New Roman"/>
                <a:cs typeface="Times New Roman"/>
              </a:rPr>
              <a:t> </a:t>
            </a:r>
            <a:r>
              <a:rPr sz="2000" dirty="0">
                <a:solidFill>
                  <a:srgbClr val="0D0D0D"/>
                </a:solidFill>
                <a:latin typeface="Times New Roman"/>
                <a:cs typeface="Times New Roman"/>
              </a:rPr>
              <a:t>for</a:t>
            </a:r>
            <a:r>
              <a:rPr sz="2000" spc="45" dirty="0">
                <a:solidFill>
                  <a:srgbClr val="0D0D0D"/>
                </a:solidFill>
                <a:latin typeface="Times New Roman"/>
                <a:cs typeface="Times New Roman"/>
              </a:rPr>
              <a:t> </a:t>
            </a:r>
            <a:r>
              <a:rPr sz="2000" spc="-5" dirty="0" err="1">
                <a:solidFill>
                  <a:srgbClr val="0D0D0D"/>
                </a:solidFill>
                <a:latin typeface="Times New Roman"/>
                <a:cs typeface="Times New Roman"/>
              </a:rPr>
              <a:t>certain</a:t>
            </a:r>
            <a:r>
              <a:rPr sz="2000" spc="5" dirty="0" err="1">
                <a:solidFill>
                  <a:srgbClr val="0D0D0D"/>
                </a:solidFill>
                <a:latin typeface="Times New Roman"/>
                <a:cs typeface="Times New Roman"/>
              </a:rPr>
              <a:t>types</a:t>
            </a:r>
            <a:r>
              <a:rPr sz="2000" spc="-55" dirty="0">
                <a:solidFill>
                  <a:srgbClr val="0D0D0D"/>
                </a:solidFill>
                <a:latin typeface="Times New Roman"/>
                <a:cs typeface="Times New Roman"/>
              </a:rPr>
              <a:t> </a:t>
            </a:r>
            <a:r>
              <a:rPr sz="2000" spc="-5" dirty="0">
                <a:solidFill>
                  <a:srgbClr val="0D0D0D"/>
                </a:solidFill>
                <a:latin typeface="Times New Roman"/>
                <a:cs typeface="Times New Roman"/>
              </a:rPr>
              <a:t>of</a:t>
            </a:r>
            <a:r>
              <a:rPr sz="2000" spc="-10" dirty="0">
                <a:solidFill>
                  <a:srgbClr val="0D0D0D"/>
                </a:solidFill>
                <a:latin typeface="Times New Roman"/>
                <a:cs typeface="Times New Roman"/>
              </a:rPr>
              <a:t> </a:t>
            </a:r>
            <a:r>
              <a:rPr sz="2000" spc="-5" dirty="0">
                <a:solidFill>
                  <a:srgbClr val="0D0D0D"/>
                </a:solidFill>
                <a:latin typeface="Times New Roman"/>
                <a:cs typeface="Times New Roman"/>
              </a:rPr>
              <a:t>documents.</a:t>
            </a: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0"/>
              </a:spcBef>
            </a:pPr>
            <a:endParaRPr sz="1950" dirty="0">
              <a:latin typeface="Times New Roman"/>
              <a:cs typeface="Times New Roman"/>
            </a:endParaRPr>
          </a:p>
          <a:p>
            <a:pPr marL="299085" indent="-287020">
              <a:lnSpc>
                <a:spcPct val="100000"/>
              </a:lnSpc>
              <a:buFont typeface="Arial MT"/>
              <a:buChar char="•"/>
              <a:tabLst>
                <a:tab pos="299085" algn="l"/>
                <a:tab pos="299720" algn="l"/>
              </a:tabLst>
            </a:pPr>
            <a:r>
              <a:rPr sz="2000" dirty="0">
                <a:solidFill>
                  <a:srgbClr val="0D0D0D"/>
                </a:solidFill>
                <a:latin typeface="Times New Roman"/>
                <a:cs typeface="Times New Roman"/>
              </a:rPr>
              <a:t>This can</a:t>
            </a:r>
            <a:r>
              <a:rPr sz="2000" spc="-5" dirty="0">
                <a:solidFill>
                  <a:srgbClr val="0D0D0D"/>
                </a:solidFill>
                <a:latin typeface="Times New Roman"/>
                <a:cs typeface="Times New Roman"/>
              </a:rPr>
              <a:t> </a:t>
            </a:r>
            <a:r>
              <a:rPr sz="2000" dirty="0">
                <a:solidFill>
                  <a:srgbClr val="0D0D0D"/>
                </a:solidFill>
                <a:latin typeface="Times New Roman"/>
                <a:cs typeface="Times New Roman"/>
              </a:rPr>
              <a:t>involve increasing</a:t>
            </a:r>
            <a:r>
              <a:rPr sz="2000" spc="-5" dirty="0">
                <a:solidFill>
                  <a:srgbClr val="0D0D0D"/>
                </a:solidFill>
                <a:latin typeface="Times New Roman"/>
                <a:cs typeface="Times New Roman"/>
              </a:rPr>
              <a:t> </a:t>
            </a:r>
            <a:r>
              <a:rPr sz="2000" dirty="0">
                <a:solidFill>
                  <a:srgbClr val="0D0D0D"/>
                </a:solidFill>
                <a:latin typeface="Times New Roman"/>
                <a:cs typeface="Times New Roman"/>
              </a:rPr>
              <a:t>the</a:t>
            </a:r>
            <a:r>
              <a:rPr sz="2000" spc="15" dirty="0">
                <a:solidFill>
                  <a:srgbClr val="0D0D0D"/>
                </a:solidFill>
                <a:latin typeface="Times New Roman"/>
                <a:cs typeface="Times New Roman"/>
              </a:rPr>
              <a:t> </a:t>
            </a:r>
            <a:r>
              <a:rPr sz="2000" spc="-5" dirty="0">
                <a:solidFill>
                  <a:srgbClr val="0D0D0D"/>
                </a:solidFill>
                <a:latin typeface="Times New Roman"/>
                <a:cs typeface="Times New Roman"/>
              </a:rPr>
              <a:t>weight</a:t>
            </a:r>
            <a:r>
              <a:rPr sz="2000" spc="5" dirty="0">
                <a:solidFill>
                  <a:srgbClr val="0D0D0D"/>
                </a:solidFill>
                <a:latin typeface="Times New Roman"/>
                <a:cs typeface="Times New Roman"/>
              </a:rPr>
              <a:t> </a:t>
            </a:r>
            <a:r>
              <a:rPr sz="2000" spc="-5" dirty="0">
                <a:solidFill>
                  <a:srgbClr val="0D0D0D"/>
                </a:solidFill>
                <a:latin typeface="Times New Roman"/>
                <a:cs typeface="Times New Roman"/>
              </a:rPr>
              <a:t>of </a:t>
            </a:r>
            <a:r>
              <a:rPr sz="2000" dirty="0">
                <a:solidFill>
                  <a:srgbClr val="0D0D0D"/>
                </a:solidFill>
                <a:latin typeface="Times New Roman"/>
                <a:cs typeface="Times New Roman"/>
              </a:rPr>
              <a:t>certain</a:t>
            </a:r>
            <a:r>
              <a:rPr sz="2000" spc="10" dirty="0">
                <a:solidFill>
                  <a:srgbClr val="0D0D0D"/>
                </a:solidFill>
                <a:latin typeface="Times New Roman"/>
                <a:cs typeface="Times New Roman"/>
              </a:rPr>
              <a:t> </a:t>
            </a:r>
            <a:r>
              <a:rPr sz="2000" spc="-5" dirty="0">
                <a:solidFill>
                  <a:srgbClr val="0D0D0D"/>
                </a:solidFill>
                <a:latin typeface="Times New Roman"/>
                <a:cs typeface="Times New Roman"/>
              </a:rPr>
              <a:t>search</a:t>
            </a:r>
            <a:r>
              <a:rPr sz="2000" spc="15" dirty="0">
                <a:solidFill>
                  <a:srgbClr val="0D0D0D"/>
                </a:solidFill>
                <a:latin typeface="Times New Roman"/>
                <a:cs typeface="Times New Roman"/>
              </a:rPr>
              <a:t> </a:t>
            </a:r>
            <a:r>
              <a:rPr sz="2000" spc="-5" dirty="0">
                <a:solidFill>
                  <a:srgbClr val="0D0D0D"/>
                </a:solidFill>
                <a:latin typeface="Times New Roman"/>
                <a:cs typeface="Times New Roman"/>
              </a:rPr>
              <a:t>terms,</a:t>
            </a:r>
            <a:r>
              <a:rPr sz="2000" spc="10" dirty="0">
                <a:solidFill>
                  <a:srgbClr val="843B0C"/>
                </a:solidFill>
                <a:latin typeface="Times New Roman"/>
                <a:cs typeface="Times New Roman"/>
              </a:rPr>
              <a:t> </a:t>
            </a:r>
            <a:r>
              <a:rPr sz="2000" u="sng" spc="-5" dirty="0">
                <a:solidFill>
                  <a:srgbClr val="843B0C"/>
                </a:solidFill>
                <a:uFill>
                  <a:solidFill>
                    <a:srgbClr val="843B0C"/>
                  </a:solidFill>
                </a:uFill>
                <a:latin typeface="Times New Roman"/>
                <a:cs typeface="Times New Roman"/>
              </a:rPr>
              <a:t>adding</a:t>
            </a:r>
            <a:r>
              <a:rPr sz="2000" u="sng" spc="10"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new </a:t>
            </a:r>
            <a:r>
              <a:rPr sz="2000" u="sng" spc="-5" dirty="0">
                <a:solidFill>
                  <a:srgbClr val="843B0C"/>
                </a:solidFill>
                <a:uFill>
                  <a:solidFill>
                    <a:srgbClr val="843B0C"/>
                  </a:solidFill>
                </a:uFill>
                <a:latin typeface="Times New Roman"/>
                <a:cs typeface="Times New Roman"/>
              </a:rPr>
              <a:t>terms</a:t>
            </a:r>
            <a:r>
              <a:rPr sz="2000" u="sng" dirty="0">
                <a:solidFill>
                  <a:srgbClr val="843B0C"/>
                </a:solidFill>
                <a:uFill>
                  <a:solidFill>
                    <a:srgbClr val="843B0C"/>
                  </a:solidFill>
                </a:uFill>
                <a:latin typeface="Times New Roman"/>
                <a:cs typeface="Times New Roman"/>
              </a:rPr>
              <a:t> </a:t>
            </a:r>
            <a:r>
              <a:rPr sz="2000" spc="-5" dirty="0">
                <a:solidFill>
                  <a:srgbClr val="0D0D0D"/>
                </a:solidFill>
                <a:latin typeface="Times New Roman"/>
                <a:cs typeface="Times New Roman"/>
              </a:rPr>
              <a:t>that</a:t>
            </a:r>
            <a:r>
              <a:rPr sz="2000" spc="20" dirty="0">
                <a:solidFill>
                  <a:srgbClr val="0D0D0D"/>
                </a:solidFill>
                <a:latin typeface="Times New Roman"/>
                <a:cs typeface="Times New Roman"/>
              </a:rPr>
              <a:t> </a:t>
            </a:r>
            <a:r>
              <a:rPr sz="2000" dirty="0">
                <a:solidFill>
                  <a:srgbClr val="0D0D0D"/>
                </a:solidFill>
                <a:latin typeface="Times New Roman"/>
                <a:cs typeface="Times New Roman"/>
              </a:rPr>
              <a:t>are</a:t>
            </a:r>
            <a:r>
              <a:rPr sz="2000" spc="5" dirty="0">
                <a:solidFill>
                  <a:srgbClr val="0D0D0D"/>
                </a:solidFill>
                <a:latin typeface="Times New Roman"/>
                <a:cs typeface="Times New Roman"/>
              </a:rPr>
              <a:t> </a:t>
            </a:r>
            <a:r>
              <a:rPr sz="2000" dirty="0">
                <a:solidFill>
                  <a:srgbClr val="0D0D0D"/>
                </a:solidFill>
                <a:latin typeface="Times New Roman"/>
                <a:cs typeface="Times New Roman"/>
              </a:rPr>
              <a:t>related to</a:t>
            </a:r>
            <a:r>
              <a:rPr sz="2000" spc="5" dirty="0">
                <a:solidFill>
                  <a:srgbClr val="0D0D0D"/>
                </a:solidFill>
                <a:latin typeface="Times New Roman"/>
                <a:cs typeface="Times New Roman"/>
              </a:rPr>
              <a:t> </a:t>
            </a:r>
            <a:r>
              <a:rPr sz="2000" spc="-5" dirty="0">
                <a:solidFill>
                  <a:srgbClr val="0D0D0D"/>
                </a:solidFill>
                <a:latin typeface="Times New Roman"/>
                <a:cs typeface="Times New Roman"/>
              </a:rPr>
              <a:t>the</a:t>
            </a:r>
            <a:r>
              <a:rPr sz="2000" spc="10" dirty="0">
                <a:solidFill>
                  <a:srgbClr val="0D0D0D"/>
                </a:solidFill>
                <a:latin typeface="Times New Roman"/>
                <a:cs typeface="Times New Roman"/>
              </a:rPr>
              <a:t> </a:t>
            </a:r>
            <a:r>
              <a:rPr sz="2000" dirty="0">
                <a:solidFill>
                  <a:srgbClr val="0D0D0D"/>
                </a:solidFill>
                <a:latin typeface="Times New Roman"/>
                <a:cs typeface="Times New Roman"/>
              </a:rPr>
              <a:t>relevant</a:t>
            </a:r>
            <a:r>
              <a:rPr lang="en-IN" sz="2000" dirty="0">
                <a:latin typeface="Times New Roman"/>
                <a:cs typeface="Times New Roman"/>
              </a:rPr>
              <a:t> </a:t>
            </a:r>
            <a:r>
              <a:rPr sz="2000" dirty="0">
                <a:solidFill>
                  <a:srgbClr val="0D0D0D"/>
                </a:solidFill>
                <a:latin typeface="Times New Roman"/>
                <a:cs typeface="Times New Roman"/>
              </a:rPr>
              <a:t>documents,</a:t>
            </a:r>
            <a:endParaRPr sz="2000" dirty="0">
              <a:latin typeface="Times New Roman"/>
              <a:cs typeface="Times New Roman"/>
            </a:endParaRPr>
          </a:p>
        </p:txBody>
      </p:sp>
      <p:pic>
        <p:nvPicPr>
          <p:cNvPr id="4" name="object 4"/>
          <p:cNvPicPr/>
          <p:nvPr/>
        </p:nvPicPr>
        <p:blipFill>
          <a:blip r:embed="R2098ab30eb994ba6" cstate="print"/>
          <a:stretch>
            <a:fillRect/>
          </a:stretch>
        </p:blipFill>
        <p:spPr>
          <a:xfrm>
            <a:off x="1394460" y="4376928"/>
            <a:ext cx="7616952" cy="22387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33E54B-8CA5-EEAE-5B7B-D0460D8FCB94}"/>
              </a:ext>
            </a:extLst>
          </p:cNvPr>
          <p:cNvSpPr>
            <a:spLocks noGrp="1"/>
          </p:cNvSpPr>
          <p:nvPr>
            <p:ph idx="1"/>
          </p:nvPr>
        </p:nvSpPr>
        <p:spPr/>
        <p:txBody>
          <a:bodyPr>
            <a:normAutofit/>
          </a:bodyPr>
          <a:lstStyle/>
          <a:p>
            <a:pPr marL="0" indent="0">
              <a:buNone/>
            </a:pPr>
            <a:r>
              <a:rPr lang="en-US" dirty="0"/>
              <a:t>For example, </a:t>
            </a:r>
          </a:p>
          <a:p>
            <a:pPr marL="0" indent="0">
              <a:buNone/>
            </a:pPr>
            <a:r>
              <a:rPr lang="en-US" b="1" dirty="0"/>
              <a:t>Statistical systems</a:t>
            </a:r>
            <a:r>
              <a:rPr lang="en-US" dirty="0"/>
              <a:t> determine the processing tokens of interest and the weights assigned to each processing token based upon frequency of occurrence from the search statement.</a:t>
            </a:r>
          </a:p>
          <a:p>
            <a:pPr marL="0" indent="0">
              <a:buNone/>
            </a:pPr>
            <a:r>
              <a:rPr lang="en-US" b="1" dirty="0"/>
              <a:t>Natural language systems</a:t>
            </a:r>
            <a:r>
              <a:rPr lang="en-US" dirty="0"/>
              <a:t> determine the syntactical and discourse semantics using algorithms similar to those used in indexing.</a:t>
            </a:r>
          </a:p>
          <a:p>
            <a:pPr marL="0" indent="0">
              <a:buNone/>
            </a:pPr>
            <a:r>
              <a:rPr lang="en-US" b="1" dirty="0"/>
              <a:t>Concept systems</a:t>
            </a:r>
            <a:r>
              <a:rPr lang="en-US" dirty="0"/>
              <a:t> map the search statement to the set of concepts used to index items.</a:t>
            </a:r>
            <a:endParaRPr lang="en-IN" dirty="0"/>
          </a:p>
        </p:txBody>
      </p:sp>
    </p:spTree>
    <p:extLst>
      <p:ext uri="{BB962C8B-B14F-4D97-AF65-F5344CB8AC3E}">
        <p14:creationId xmlns:p14="http://schemas.microsoft.com/office/powerpoint/2010/main" val="4220031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4907" y="229869"/>
            <a:ext cx="275653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0000"/>
                </a:solidFill>
                <a:latin typeface="Times New Roman"/>
                <a:cs typeface="Times New Roman"/>
              </a:rPr>
              <a:t>Negative</a:t>
            </a:r>
            <a:r>
              <a:rPr sz="2800" b="0" spc="-50" dirty="0">
                <a:solidFill>
                  <a:srgbClr val="000000"/>
                </a:solidFill>
                <a:latin typeface="Times New Roman"/>
                <a:cs typeface="Times New Roman"/>
              </a:rPr>
              <a:t> </a:t>
            </a:r>
            <a:r>
              <a:rPr sz="2800" b="0" spc="-5" dirty="0">
                <a:solidFill>
                  <a:srgbClr val="000000"/>
                </a:solidFill>
                <a:latin typeface="Times New Roman"/>
                <a:cs typeface="Times New Roman"/>
              </a:rPr>
              <a:t>Feedback</a:t>
            </a:r>
            <a:endParaRPr sz="2800">
              <a:latin typeface="Times New Roman"/>
              <a:cs typeface="Times New Roman"/>
            </a:endParaRPr>
          </a:p>
        </p:txBody>
      </p:sp>
      <p:sp>
        <p:nvSpPr>
          <p:cNvPr id="3" name="object 3"/>
          <p:cNvSpPr txBox="1"/>
          <p:nvPr/>
        </p:nvSpPr>
        <p:spPr>
          <a:xfrm>
            <a:off x="1411350" y="1489913"/>
            <a:ext cx="8951595" cy="1346200"/>
          </a:xfrm>
          <a:prstGeom prst="rect">
            <a:avLst/>
          </a:prstGeom>
        </p:spPr>
        <p:txBody>
          <a:bodyPr vert="horz" wrap="square" lIns="0" tIns="13335" rIns="0" bIns="0" rtlCol="0">
            <a:spAutoFit/>
          </a:bodyPr>
          <a:lstStyle/>
          <a:p>
            <a:pPr marL="355600" indent="-342900">
              <a:lnSpc>
                <a:spcPct val="100000"/>
              </a:lnSpc>
              <a:spcBef>
                <a:spcPts val="105"/>
              </a:spcBef>
              <a:buFont typeface="Arial MT"/>
              <a:buChar char="•"/>
              <a:tabLst>
                <a:tab pos="354965" algn="l"/>
                <a:tab pos="355600" algn="l"/>
              </a:tabLst>
            </a:pPr>
            <a:r>
              <a:rPr sz="2000" dirty="0">
                <a:solidFill>
                  <a:srgbClr val="0D0D0D"/>
                </a:solidFill>
                <a:latin typeface="Times New Roman"/>
                <a:cs typeface="Times New Roman"/>
              </a:rPr>
              <a:t>Users</a:t>
            </a:r>
            <a:r>
              <a:rPr sz="2000" spc="-20" dirty="0">
                <a:solidFill>
                  <a:srgbClr val="0D0D0D"/>
                </a:solidFill>
                <a:latin typeface="Times New Roman"/>
                <a:cs typeface="Times New Roman"/>
              </a:rPr>
              <a:t> </a:t>
            </a:r>
            <a:r>
              <a:rPr sz="2000" dirty="0">
                <a:solidFill>
                  <a:srgbClr val="0D0D0D"/>
                </a:solidFill>
                <a:latin typeface="Times New Roman"/>
                <a:cs typeface="Times New Roman"/>
              </a:rPr>
              <a:t>indicate</a:t>
            </a:r>
            <a:r>
              <a:rPr sz="2000" spc="-25" dirty="0">
                <a:solidFill>
                  <a:srgbClr val="0D0D0D"/>
                </a:solidFill>
                <a:latin typeface="Times New Roman"/>
                <a:cs typeface="Times New Roman"/>
              </a:rPr>
              <a:t> </a:t>
            </a:r>
            <a:r>
              <a:rPr sz="2000" dirty="0">
                <a:solidFill>
                  <a:srgbClr val="0D0D0D"/>
                </a:solidFill>
                <a:latin typeface="Times New Roman"/>
                <a:cs typeface="Times New Roman"/>
              </a:rPr>
              <a:t>that</a:t>
            </a:r>
            <a:r>
              <a:rPr sz="2000" spc="-25" dirty="0">
                <a:solidFill>
                  <a:srgbClr val="0D0D0D"/>
                </a:solidFill>
                <a:latin typeface="Times New Roman"/>
                <a:cs typeface="Times New Roman"/>
              </a:rPr>
              <a:t> </a:t>
            </a:r>
            <a:r>
              <a:rPr sz="2000" spc="-5" dirty="0">
                <a:solidFill>
                  <a:srgbClr val="0D0D0D"/>
                </a:solidFill>
                <a:latin typeface="Times New Roman"/>
                <a:cs typeface="Times New Roman"/>
              </a:rPr>
              <a:t>certain</a:t>
            </a:r>
            <a:r>
              <a:rPr sz="2000" spc="-10" dirty="0">
                <a:solidFill>
                  <a:srgbClr val="0D0D0D"/>
                </a:solidFill>
                <a:latin typeface="Times New Roman"/>
                <a:cs typeface="Times New Roman"/>
              </a:rPr>
              <a:t> </a:t>
            </a:r>
            <a:r>
              <a:rPr sz="2000" dirty="0">
                <a:solidFill>
                  <a:srgbClr val="0D0D0D"/>
                </a:solidFill>
                <a:latin typeface="Times New Roman"/>
                <a:cs typeface="Times New Roman"/>
              </a:rPr>
              <a:t>results</a:t>
            </a:r>
            <a:r>
              <a:rPr sz="2000" spc="-35" dirty="0">
                <a:solidFill>
                  <a:srgbClr val="0D0D0D"/>
                </a:solidFill>
                <a:latin typeface="Times New Roman"/>
                <a:cs typeface="Times New Roman"/>
              </a:rPr>
              <a:t> </a:t>
            </a:r>
            <a:r>
              <a:rPr sz="2000" dirty="0">
                <a:solidFill>
                  <a:srgbClr val="0D0D0D"/>
                </a:solidFill>
                <a:latin typeface="Times New Roman"/>
                <a:cs typeface="Times New Roman"/>
              </a:rPr>
              <a:t>or</a:t>
            </a:r>
            <a:r>
              <a:rPr sz="2000" spc="-15" dirty="0">
                <a:solidFill>
                  <a:srgbClr val="0D0D0D"/>
                </a:solidFill>
                <a:latin typeface="Times New Roman"/>
                <a:cs typeface="Times New Roman"/>
              </a:rPr>
              <a:t> </a:t>
            </a:r>
            <a:r>
              <a:rPr sz="2000" dirty="0">
                <a:solidFill>
                  <a:srgbClr val="0D0D0D"/>
                </a:solidFill>
                <a:latin typeface="Times New Roman"/>
                <a:cs typeface="Times New Roman"/>
              </a:rPr>
              <a:t>documents</a:t>
            </a:r>
            <a:r>
              <a:rPr sz="2000" spc="-20" dirty="0">
                <a:solidFill>
                  <a:srgbClr val="0D0D0D"/>
                </a:solidFill>
                <a:latin typeface="Times New Roman"/>
                <a:cs typeface="Times New Roman"/>
              </a:rPr>
              <a:t> </a:t>
            </a:r>
            <a:r>
              <a:rPr sz="2000" dirty="0">
                <a:solidFill>
                  <a:srgbClr val="0D0D0D"/>
                </a:solidFill>
                <a:latin typeface="Times New Roman"/>
                <a:cs typeface="Times New Roman"/>
              </a:rPr>
              <a:t>are</a:t>
            </a:r>
            <a:r>
              <a:rPr sz="2000" spc="-20" dirty="0">
                <a:solidFill>
                  <a:srgbClr val="843B0C"/>
                </a:solidFill>
                <a:latin typeface="Times New Roman"/>
                <a:cs typeface="Times New Roman"/>
              </a:rPr>
              <a:t> </a:t>
            </a:r>
            <a:r>
              <a:rPr sz="2000" u="sng" dirty="0">
                <a:solidFill>
                  <a:srgbClr val="843B0C"/>
                </a:solidFill>
                <a:uFill>
                  <a:solidFill>
                    <a:srgbClr val="843B0C"/>
                  </a:solidFill>
                </a:uFill>
                <a:latin typeface="Times New Roman"/>
                <a:cs typeface="Times New Roman"/>
              </a:rPr>
              <a:t>not</a:t>
            </a:r>
            <a:r>
              <a:rPr sz="2000" u="sng" spc="-10"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relevant</a:t>
            </a:r>
            <a:r>
              <a:rPr sz="2000" spc="-35" dirty="0">
                <a:solidFill>
                  <a:srgbClr val="843B0C"/>
                </a:solidFill>
                <a:latin typeface="Times New Roman"/>
                <a:cs typeface="Times New Roman"/>
              </a:rPr>
              <a:t> </a:t>
            </a:r>
            <a:r>
              <a:rPr sz="2000" spc="-5" dirty="0">
                <a:solidFill>
                  <a:srgbClr val="0D0D0D"/>
                </a:solidFill>
                <a:latin typeface="Times New Roman"/>
                <a:cs typeface="Times New Roman"/>
              </a:rPr>
              <a:t>to</a:t>
            </a:r>
            <a:r>
              <a:rPr sz="2000" dirty="0">
                <a:solidFill>
                  <a:srgbClr val="0D0D0D"/>
                </a:solidFill>
                <a:latin typeface="Times New Roman"/>
                <a:cs typeface="Times New Roman"/>
              </a:rPr>
              <a:t> their</a:t>
            </a:r>
            <a:r>
              <a:rPr sz="2000" spc="-35" dirty="0">
                <a:solidFill>
                  <a:srgbClr val="0D0D0D"/>
                </a:solidFill>
                <a:latin typeface="Times New Roman"/>
                <a:cs typeface="Times New Roman"/>
              </a:rPr>
              <a:t> </a:t>
            </a:r>
            <a:r>
              <a:rPr sz="2000" dirty="0">
                <a:solidFill>
                  <a:srgbClr val="0D0D0D"/>
                </a:solidFill>
                <a:latin typeface="Times New Roman"/>
                <a:cs typeface="Times New Roman"/>
              </a:rPr>
              <a:t>search</a:t>
            </a:r>
            <a:r>
              <a:rPr sz="2000" spc="-10" dirty="0">
                <a:solidFill>
                  <a:srgbClr val="0D0D0D"/>
                </a:solidFill>
                <a:latin typeface="Times New Roman"/>
                <a:cs typeface="Times New Roman"/>
              </a:rPr>
              <a:t> </a:t>
            </a:r>
            <a:r>
              <a:rPr sz="2000" dirty="0">
                <a:solidFill>
                  <a:srgbClr val="0D0D0D"/>
                </a:solidFill>
                <a:latin typeface="Times New Roman"/>
                <a:cs typeface="Times New Roman"/>
              </a:rPr>
              <a:t>query</a:t>
            </a:r>
            <a:endParaRPr sz="2000" dirty="0">
              <a:latin typeface="Times New Roman"/>
              <a:cs typeface="Times New Roman"/>
            </a:endParaRPr>
          </a:p>
          <a:p>
            <a:pPr>
              <a:lnSpc>
                <a:spcPct val="100000"/>
              </a:lnSpc>
              <a:buClr>
                <a:srgbClr val="0D0D0D"/>
              </a:buClr>
              <a:buFont typeface="Arial MT"/>
              <a:buChar char="•"/>
            </a:pPr>
            <a:endParaRPr sz="2200" dirty="0">
              <a:latin typeface="Times New Roman"/>
              <a:cs typeface="Times New Roman"/>
            </a:endParaRPr>
          </a:p>
          <a:p>
            <a:pPr>
              <a:lnSpc>
                <a:spcPct val="100000"/>
              </a:lnSpc>
              <a:spcBef>
                <a:spcPts val="15"/>
              </a:spcBef>
              <a:buClr>
                <a:srgbClr val="0D0D0D"/>
              </a:buClr>
              <a:buFont typeface="Arial MT"/>
              <a:buChar char="•"/>
            </a:pPr>
            <a:endParaRPr sz="2650" dirty="0">
              <a:latin typeface="Times New Roman"/>
              <a:cs typeface="Times New Roman"/>
            </a:endParaRPr>
          </a:p>
          <a:p>
            <a:pPr marL="449580" lvl="1" indent="-343535">
              <a:lnSpc>
                <a:spcPct val="100000"/>
              </a:lnSpc>
              <a:buFont typeface="Arial MT"/>
              <a:buChar char="•"/>
              <a:tabLst>
                <a:tab pos="449580" algn="l"/>
                <a:tab pos="450215" algn="l"/>
              </a:tabLst>
            </a:pPr>
            <a:r>
              <a:rPr sz="2000" dirty="0">
                <a:solidFill>
                  <a:srgbClr val="0D0D0D"/>
                </a:solidFill>
                <a:latin typeface="Times New Roman"/>
                <a:cs typeface="Times New Roman"/>
              </a:rPr>
              <a:t>This</a:t>
            </a:r>
            <a:r>
              <a:rPr sz="2000" spc="-20" dirty="0">
                <a:solidFill>
                  <a:srgbClr val="0D0D0D"/>
                </a:solidFill>
                <a:latin typeface="Times New Roman"/>
                <a:cs typeface="Times New Roman"/>
              </a:rPr>
              <a:t> </a:t>
            </a:r>
            <a:r>
              <a:rPr sz="2000" dirty="0">
                <a:solidFill>
                  <a:srgbClr val="0D0D0D"/>
                </a:solidFill>
                <a:latin typeface="Times New Roman"/>
                <a:cs typeface="Times New Roman"/>
              </a:rPr>
              <a:t>can</a:t>
            </a:r>
            <a:r>
              <a:rPr sz="2000" spc="-5" dirty="0">
                <a:solidFill>
                  <a:srgbClr val="0D0D0D"/>
                </a:solidFill>
                <a:latin typeface="Times New Roman"/>
                <a:cs typeface="Times New Roman"/>
              </a:rPr>
              <a:t> </a:t>
            </a:r>
            <a:r>
              <a:rPr sz="2000" dirty="0">
                <a:solidFill>
                  <a:srgbClr val="0D0D0D"/>
                </a:solidFill>
                <a:latin typeface="Times New Roman"/>
                <a:cs typeface="Times New Roman"/>
              </a:rPr>
              <a:t>be</a:t>
            </a:r>
            <a:r>
              <a:rPr sz="2000" spc="5" dirty="0">
                <a:solidFill>
                  <a:srgbClr val="0D0D0D"/>
                </a:solidFill>
                <a:latin typeface="Times New Roman"/>
                <a:cs typeface="Times New Roman"/>
              </a:rPr>
              <a:t> </a:t>
            </a:r>
            <a:r>
              <a:rPr sz="2000" dirty="0">
                <a:solidFill>
                  <a:srgbClr val="0D0D0D"/>
                </a:solidFill>
                <a:latin typeface="Times New Roman"/>
                <a:cs typeface="Times New Roman"/>
              </a:rPr>
              <a:t>done</a:t>
            </a:r>
            <a:r>
              <a:rPr sz="2000" spc="-15" dirty="0">
                <a:solidFill>
                  <a:srgbClr val="0D0D0D"/>
                </a:solidFill>
                <a:latin typeface="Times New Roman"/>
                <a:cs typeface="Times New Roman"/>
              </a:rPr>
              <a:t> </a:t>
            </a:r>
            <a:r>
              <a:rPr sz="2000" spc="-5" dirty="0">
                <a:solidFill>
                  <a:srgbClr val="0D0D0D"/>
                </a:solidFill>
                <a:latin typeface="Times New Roman"/>
                <a:cs typeface="Times New Roman"/>
              </a:rPr>
              <a:t>explicitly</a:t>
            </a:r>
            <a:r>
              <a:rPr sz="2000" spc="-30" dirty="0">
                <a:solidFill>
                  <a:srgbClr val="0D0D0D"/>
                </a:solidFill>
                <a:latin typeface="Times New Roman"/>
                <a:cs typeface="Times New Roman"/>
              </a:rPr>
              <a:t> </a:t>
            </a:r>
            <a:r>
              <a:rPr sz="2000" dirty="0">
                <a:solidFill>
                  <a:srgbClr val="0D0D0D"/>
                </a:solidFill>
                <a:latin typeface="Times New Roman"/>
                <a:cs typeface="Times New Roman"/>
              </a:rPr>
              <a:t>by</a:t>
            </a:r>
            <a:r>
              <a:rPr sz="2000" spc="-5" dirty="0">
                <a:solidFill>
                  <a:srgbClr val="0D0D0D"/>
                </a:solidFill>
                <a:latin typeface="Times New Roman"/>
                <a:cs typeface="Times New Roman"/>
              </a:rPr>
              <a:t> marking</a:t>
            </a:r>
            <a:r>
              <a:rPr sz="2000" spc="-15" dirty="0">
                <a:solidFill>
                  <a:srgbClr val="0D0D0D"/>
                </a:solidFill>
                <a:latin typeface="Times New Roman"/>
                <a:cs typeface="Times New Roman"/>
              </a:rPr>
              <a:t> </a:t>
            </a:r>
            <a:r>
              <a:rPr sz="2000" dirty="0">
                <a:solidFill>
                  <a:srgbClr val="0D0D0D"/>
                </a:solidFill>
                <a:latin typeface="Times New Roman"/>
                <a:cs typeface="Times New Roman"/>
              </a:rPr>
              <a:t>documents</a:t>
            </a:r>
            <a:r>
              <a:rPr sz="2000" spc="-35" dirty="0">
                <a:solidFill>
                  <a:srgbClr val="0D0D0D"/>
                </a:solidFill>
                <a:latin typeface="Times New Roman"/>
                <a:cs typeface="Times New Roman"/>
              </a:rPr>
              <a:t> </a:t>
            </a:r>
            <a:r>
              <a:rPr sz="2000" dirty="0">
                <a:solidFill>
                  <a:srgbClr val="0D0D0D"/>
                </a:solidFill>
                <a:latin typeface="Times New Roman"/>
                <a:cs typeface="Times New Roman"/>
              </a:rPr>
              <a:t>as</a:t>
            </a:r>
            <a:r>
              <a:rPr sz="2000" spc="5" dirty="0">
                <a:solidFill>
                  <a:srgbClr val="0D0D0D"/>
                </a:solidFill>
                <a:latin typeface="Times New Roman"/>
                <a:cs typeface="Times New Roman"/>
              </a:rPr>
              <a:t> </a:t>
            </a:r>
            <a:r>
              <a:rPr sz="2000" dirty="0">
                <a:solidFill>
                  <a:srgbClr val="0D0D0D"/>
                </a:solidFill>
                <a:latin typeface="Times New Roman"/>
                <a:cs typeface="Times New Roman"/>
              </a:rPr>
              <a:t>"</a:t>
            </a:r>
            <a:r>
              <a:rPr sz="2000" u="sng" dirty="0">
                <a:solidFill>
                  <a:srgbClr val="843B0C"/>
                </a:solidFill>
                <a:uFill>
                  <a:solidFill>
                    <a:srgbClr val="843B0C"/>
                  </a:solidFill>
                </a:uFill>
                <a:latin typeface="Times New Roman"/>
                <a:cs typeface="Times New Roman"/>
              </a:rPr>
              <a:t>irrelevant</a:t>
            </a:r>
            <a:r>
              <a:rPr sz="2000" dirty="0">
                <a:solidFill>
                  <a:srgbClr val="0D0D0D"/>
                </a:solidFill>
                <a:latin typeface="Times New Roman"/>
                <a:cs typeface="Times New Roman"/>
              </a:rPr>
              <a:t>"</a:t>
            </a:r>
            <a:endParaRPr sz="2000" dirty="0">
              <a:latin typeface="Times New Roman"/>
              <a:cs typeface="Times New Roman"/>
            </a:endParaRPr>
          </a:p>
        </p:txBody>
      </p:sp>
      <p:sp>
        <p:nvSpPr>
          <p:cNvPr id="4" name="object 4"/>
          <p:cNvSpPr txBox="1"/>
          <p:nvPr/>
        </p:nvSpPr>
        <p:spPr>
          <a:xfrm>
            <a:off x="1458213" y="3639692"/>
            <a:ext cx="10043795" cy="330835"/>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0D0D0D"/>
                </a:solidFill>
                <a:latin typeface="Times New Roman"/>
                <a:cs typeface="Times New Roman"/>
              </a:rPr>
              <a:t>This</a:t>
            </a:r>
            <a:r>
              <a:rPr sz="2000" spc="-25" dirty="0">
                <a:solidFill>
                  <a:srgbClr val="0D0D0D"/>
                </a:solidFill>
                <a:latin typeface="Times New Roman"/>
                <a:cs typeface="Times New Roman"/>
              </a:rPr>
              <a:t> </a:t>
            </a:r>
            <a:r>
              <a:rPr sz="2000" spc="-5" dirty="0">
                <a:solidFill>
                  <a:srgbClr val="0D0D0D"/>
                </a:solidFill>
                <a:latin typeface="Times New Roman"/>
                <a:cs typeface="Times New Roman"/>
              </a:rPr>
              <a:t>might</a:t>
            </a:r>
            <a:r>
              <a:rPr sz="2000" dirty="0">
                <a:solidFill>
                  <a:srgbClr val="0D0D0D"/>
                </a:solidFill>
                <a:latin typeface="Times New Roman"/>
                <a:cs typeface="Times New Roman"/>
              </a:rPr>
              <a:t> involve</a:t>
            </a:r>
            <a:r>
              <a:rPr sz="2000" spc="-50" dirty="0">
                <a:solidFill>
                  <a:srgbClr val="843B0C"/>
                </a:solidFill>
                <a:latin typeface="Times New Roman"/>
                <a:cs typeface="Times New Roman"/>
              </a:rPr>
              <a:t> </a:t>
            </a:r>
            <a:r>
              <a:rPr sz="2000" u="sng" dirty="0">
                <a:solidFill>
                  <a:srgbClr val="843B0C"/>
                </a:solidFill>
                <a:uFill>
                  <a:solidFill>
                    <a:srgbClr val="843B0C"/>
                  </a:solidFill>
                </a:uFill>
                <a:latin typeface="Times New Roman"/>
                <a:cs typeface="Times New Roman"/>
              </a:rPr>
              <a:t>decreasing</a:t>
            </a:r>
            <a:r>
              <a:rPr sz="2000" u="sng" spc="-35"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the</a:t>
            </a:r>
            <a:r>
              <a:rPr sz="2000" u="sng" spc="-5"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weight</a:t>
            </a:r>
            <a:r>
              <a:rPr sz="2000" u="sng" spc="-25"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of</a:t>
            </a:r>
            <a:r>
              <a:rPr sz="2000" u="sng" spc="-10" dirty="0">
                <a:solidFill>
                  <a:srgbClr val="843B0C"/>
                </a:solidFill>
                <a:uFill>
                  <a:solidFill>
                    <a:srgbClr val="843B0C"/>
                  </a:solidFill>
                </a:uFill>
                <a:latin typeface="Times New Roman"/>
                <a:cs typeface="Times New Roman"/>
              </a:rPr>
              <a:t> </a:t>
            </a:r>
            <a:r>
              <a:rPr sz="2000" u="sng" dirty="0">
                <a:solidFill>
                  <a:srgbClr val="843B0C"/>
                </a:solidFill>
                <a:uFill>
                  <a:solidFill>
                    <a:srgbClr val="843B0C"/>
                  </a:solidFill>
                </a:uFill>
                <a:latin typeface="Times New Roman"/>
                <a:cs typeface="Times New Roman"/>
              </a:rPr>
              <a:t>certain</a:t>
            </a:r>
            <a:r>
              <a:rPr sz="2000" u="sng" spc="-15" dirty="0">
                <a:solidFill>
                  <a:srgbClr val="843B0C"/>
                </a:solidFill>
                <a:uFill>
                  <a:solidFill>
                    <a:srgbClr val="843B0C"/>
                  </a:solidFill>
                </a:uFill>
                <a:latin typeface="Times New Roman"/>
                <a:cs typeface="Times New Roman"/>
              </a:rPr>
              <a:t> </a:t>
            </a:r>
            <a:r>
              <a:rPr sz="2000" u="sng" spc="-5" dirty="0">
                <a:solidFill>
                  <a:srgbClr val="843B0C"/>
                </a:solidFill>
                <a:uFill>
                  <a:solidFill>
                    <a:srgbClr val="843B0C"/>
                  </a:solidFill>
                </a:uFill>
                <a:latin typeface="Times New Roman"/>
                <a:cs typeface="Times New Roman"/>
              </a:rPr>
              <a:t>terms </a:t>
            </a:r>
            <a:r>
              <a:rPr sz="2000" dirty="0">
                <a:solidFill>
                  <a:srgbClr val="0D0D0D"/>
                </a:solidFill>
                <a:latin typeface="Times New Roman"/>
                <a:cs typeface="Times New Roman"/>
              </a:rPr>
              <a:t>associated</a:t>
            </a:r>
            <a:r>
              <a:rPr sz="2000" spc="-30" dirty="0">
                <a:solidFill>
                  <a:srgbClr val="0D0D0D"/>
                </a:solidFill>
                <a:latin typeface="Times New Roman"/>
                <a:cs typeface="Times New Roman"/>
              </a:rPr>
              <a:t> </a:t>
            </a:r>
            <a:r>
              <a:rPr sz="2000" dirty="0">
                <a:solidFill>
                  <a:srgbClr val="0D0D0D"/>
                </a:solidFill>
                <a:latin typeface="Times New Roman"/>
                <a:cs typeface="Times New Roman"/>
              </a:rPr>
              <a:t>with</a:t>
            </a:r>
            <a:r>
              <a:rPr sz="2000" spc="-5" dirty="0">
                <a:solidFill>
                  <a:srgbClr val="0D0D0D"/>
                </a:solidFill>
                <a:latin typeface="Times New Roman"/>
                <a:cs typeface="Times New Roman"/>
              </a:rPr>
              <a:t> </a:t>
            </a:r>
            <a:r>
              <a:rPr sz="2000" dirty="0">
                <a:solidFill>
                  <a:srgbClr val="0D0D0D"/>
                </a:solidFill>
                <a:latin typeface="Times New Roman"/>
                <a:cs typeface="Times New Roman"/>
              </a:rPr>
              <a:t>irrelevant</a:t>
            </a:r>
            <a:r>
              <a:rPr sz="2000" spc="-45" dirty="0">
                <a:solidFill>
                  <a:srgbClr val="0D0D0D"/>
                </a:solidFill>
                <a:latin typeface="Times New Roman"/>
                <a:cs typeface="Times New Roman"/>
              </a:rPr>
              <a:t> </a:t>
            </a:r>
            <a:r>
              <a:rPr sz="2000" dirty="0">
                <a:solidFill>
                  <a:srgbClr val="0D0D0D"/>
                </a:solidFill>
                <a:latin typeface="Times New Roman"/>
                <a:cs typeface="Times New Roman"/>
              </a:rPr>
              <a:t>documents</a:t>
            </a:r>
            <a:endParaRPr sz="2000">
              <a:latin typeface="Times New Roman"/>
              <a:cs typeface="Times New Roman"/>
            </a:endParaRPr>
          </a:p>
        </p:txBody>
      </p:sp>
      <p:pic>
        <p:nvPicPr>
          <p:cNvPr id="5" name="object 5"/>
          <p:cNvPicPr/>
          <p:nvPr/>
        </p:nvPicPr>
        <p:blipFill>
          <a:blip r:embed="Re44a219277c24824" cstate="print"/>
          <a:stretch>
            <a:fillRect/>
          </a:stretch>
        </p:blipFill>
        <p:spPr>
          <a:xfrm>
            <a:off x="1688592" y="4223003"/>
            <a:ext cx="8398764" cy="24688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2651561ba2ce44b6" cstate="print"/>
          <a:stretch>
            <a:fillRect/>
          </a:stretch>
        </p:blipFill>
        <p:spPr>
          <a:xfrm>
            <a:off x="1912620" y="810768"/>
            <a:ext cx="7128446" cy="3270504"/>
          </a:xfrm>
          <a:prstGeom prst="rect">
            <a:avLst/>
          </a:prstGeom>
        </p:spPr>
      </p:pic>
      <p:sp>
        <p:nvSpPr>
          <p:cNvPr id="3" name="object 3"/>
          <p:cNvSpPr txBox="1"/>
          <p:nvPr/>
        </p:nvSpPr>
        <p:spPr>
          <a:xfrm>
            <a:off x="1350391" y="4547341"/>
            <a:ext cx="6062345" cy="1259840"/>
          </a:xfrm>
          <a:prstGeom prst="rect">
            <a:avLst/>
          </a:prstGeom>
        </p:spPr>
        <p:txBody>
          <a:bodyPr vert="horz" wrap="square" lIns="0" tIns="149225" rIns="0" bIns="0" rtlCol="0">
            <a:spAutoFit/>
          </a:bodyPr>
          <a:lstStyle/>
          <a:p>
            <a:pPr marL="352425" indent="-340360">
              <a:lnSpc>
                <a:spcPct val="100000"/>
              </a:lnSpc>
              <a:spcBef>
                <a:spcPts val="1175"/>
              </a:spcBef>
              <a:buFont typeface="Arial MT"/>
              <a:buChar char="•"/>
              <a:tabLst>
                <a:tab pos="352425" algn="l"/>
                <a:tab pos="353060" algn="l"/>
              </a:tabLst>
            </a:pP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oval</a:t>
            </a:r>
            <a:r>
              <a:rPr sz="1800" spc="-15" dirty="0">
                <a:latin typeface="Times New Roman"/>
                <a:cs typeface="Times New Roman"/>
              </a:rPr>
              <a:t> </a:t>
            </a:r>
            <a:r>
              <a:rPr sz="1800" dirty="0">
                <a:latin typeface="Times New Roman"/>
                <a:cs typeface="Times New Roman"/>
              </a:rPr>
              <a:t>represents</a:t>
            </a:r>
            <a:r>
              <a:rPr sz="1800" spc="-10" dirty="0">
                <a:latin typeface="Times New Roman"/>
                <a:cs typeface="Times New Roman"/>
              </a:rPr>
              <a:t> </a:t>
            </a:r>
            <a:r>
              <a:rPr sz="1800" dirty="0">
                <a:latin typeface="Times New Roman"/>
                <a:cs typeface="Times New Roman"/>
              </a:rPr>
              <a:t>the </a:t>
            </a:r>
            <a:r>
              <a:rPr sz="1800" spc="-5" dirty="0">
                <a:latin typeface="Times New Roman"/>
                <a:cs typeface="Times New Roman"/>
              </a:rPr>
              <a:t>items</a:t>
            </a:r>
            <a:r>
              <a:rPr sz="1800" dirty="0">
                <a:latin typeface="Times New Roman"/>
                <a:cs typeface="Times New Roman"/>
              </a:rPr>
              <a:t> that</a:t>
            </a:r>
            <a:r>
              <a:rPr sz="1800" spc="-15" dirty="0">
                <a:latin typeface="Times New Roman"/>
                <a:cs typeface="Times New Roman"/>
              </a:rPr>
              <a:t> </a:t>
            </a:r>
            <a:r>
              <a:rPr sz="1800" dirty="0">
                <a:latin typeface="Times New Roman"/>
                <a:cs typeface="Times New Roman"/>
              </a:rPr>
              <a:t>are returned</a:t>
            </a:r>
            <a:r>
              <a:rPr sz="1800" spc="-20" dirty="0">
                <a:latin typeface="Times New Roman"/>
                <a:cs typeface="Times New Roman"/>
              </a:rPr>
              <a:t> </a:t>
            </a:r>
            <a:r>
              <a:rPr sz="1800" dirty="0">
                <a:latin typeface="Times New Roman"/>
                <a:cs typeface="Times New Roman"/>
              </a:rPr>
              <a:t>from</a:t>
            </a:r>
            <a:r>
              <a:rPr sz="1800" spc="-15" dirty="0">
                <a:latin typeface="Times New Roman"/>
                <a:cs typeface="Times New Roman"/>
              </a:rPr>
              <a:t> </a:t>
            </a:r>
            <a:r>
              <a:rPr sz="1800" dirty="0">
                <a:latin typeface="Times New Roman"/>
                <a:cs typeface="Times New Roman"/>
              </a:rPr>
              <a:t>the</a:t>
            </a:r>
            <a:r>
              <a:rPr sz="1800" spc="-15" dirty="0">
                <a:latin typeface="Times New Roman"/>
                <a:cs typeface="Times New Roman"/>
              </a:rPr>
              <a:t> </a:t>
            </a:r>
            <a:r>
              <a:rPr sz="1800" spc="-20" dirty="0">
                <a:latin typeface="Times New Roman"/>
                <a:cs typeface="Times New Roman"/>
              </a:rPr>
              <a:t>query.</a:t>
            </a:r>
            <a:endParaRPr sz="1800">
              <a:latin typeface="Times New Roman"/>
              <a:cs typeface="Times New Roman"/>
            </a:endParaRPr>
          </a:p>
          <a:p>
            <a:pPr marL="299085" indent="-287020">
              <a:lnSpc>
                <a:spcPct val="100000"/>
              </a:lnSpc>
              <a:spcBef>
                <a:spcPts val="1080"/>
              </a:spcBef>
              <a:buFont typeface="Arial MT"/>
              <a:buChar char="•"/>
              <a:tabLst>
                <a:tab pos="299085" algn="l"/>
                <a:tab pos="299720" algn="l"/>
              </a:tabLst>
            </a:pPr>
            <a:r>
              <a:rPr sz="1800" dirty="0">
                <a:latin typeface="Times New Roman"/>
                <a:cs typeface="Times New Roman"/>
              </a:rPr>
              <a:t>The</a:t>
            </a:r>
            <a:r>
              <a:rPr sz="1800" spc="-10" dirty="0">
                <a:latin typeface="Times New Roman"/>
                <a:cs typeface="Times New Roman"/>
              </a:rPr>
              <a:t> </a:t>
            </a:r>
            <a:r>
              <a:rPr sz="1800" spc="-5" dirty="0">
                <a:latin typeface="Times New Roman"/>
                <a:cs typeface="Times New Roman"/>
              </a:rPr>
              <a:t>solid</a:t>
            </a:r>
            <a:r>
              <a:rPr sz="1800" spc="-10" dirty="0">
                <a:latin typeface="Times New Roman"/>
                <a:cs typeface="Times New Roman"/>
              </a:rPr>
              <a:t> </a:t>
            </a:r>
            <a:r>
              <a:rPr sz="1800" dirty="0">
                <a:latin typeface="Times New Roman"/>
                <a:cs typeface="Times New Roman"/>
              </a:rPr>
              <a:t>box</a:t>
            </a:r>
            <a:r>
              <a:rPr sz="1800" spc="-20" dirty="0">
                <a:latin typeface="Times New Roman"/>
                <a:cs typeface="Times New Roman"/>
              </a:rPr>
              <a:t> </a:t>
            </a:r>
            <a:r>
              <a:rPr sz="1800" dirty="0">
                <a:latin typeface="Times New Roman"/>
                <a:cs typeface="Times New Roman"/>
              </a:rPr>
              <a:t>is logically</a:t>
            </a:r>
            <a:r>
              <a:rPr sz="1800" spc="-25" dirty="0">
                <a:latin typeface="Times New Roman"/>
                <a:cs typeface="Times New Roman"/>
              </a:rPr>
              <a:t> </a:t>
            </a:r>
            <a:r>
              <a:rPr sz="1800" spc="-5" dirty="0">
                <a:latin typeface="Times New Roman"/>
                <a:cs typeface="Times New Roman"/>
              </a:rPr>
              <a:t>where</a:t>
            </a:r>
            <a:r>
              <a:rPr sz="1800" spc="-10"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query</a:t>
            </a:r>
            <a:r>
              <a:rPr sz="1800" spc="-15" dirty="0">
                <a:latin typeface="Times New Roman"/>
                <a:cs typeface="Times New Roman"/>
              </a:rPr>
              <a:t> </a:t>
            </a:r>
            <a:r>
              <a:rPr sz="1800" dirty="0">
                <a:latin typeface="Times New Roman"/>
                <a:cs typeface="Times New Roman"/>
              </a:rPr>
              <a:t>is</a:t>
            </a:r>
            <a:r>
              <a:rPr sz="1800" spc="-10" dirty="0">
                <a:latin typeface="Times New Roman"/>
                <a:cs typeface="Times New Roman"/>
              </a:rPr>
              <a:t> initially.</a:t>
            </a:r>
            <a:endParaRPr sz="1800">
              <a:latin typeface="Times New Roman"/>
              <a:cs typeface="Times New Roman"/>
            </a:endParaRPr>
          </a:p>
          <a:p>
            <a:pPr marL="299085" indent="-287020">
              <a:lnSpc>
                <a:spcPct val="100000"/>
              </a:lnSpc>
              <a:spcBef>
                <a:spcPts val="1080"/>
              </a:spcBef>
              <a:buFont typeface="Arial MT"/>
              <a:buChar char="•"/>
              <a:tabLst>
                <a:tab pos="299085" algn="l"/>
                <a:tab pos="299720" algn="l"/>
              </a:tabLst>
            </a:pP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hollow</a:t>
            </a:r>
            <a:r>
              <a:rPr sz="1800" spc="-10" dirty="0">
                <a:latin typeface="Times New Roman"/>
                <a:cs typeface="Times New Roman"/>
              </a:rPr>
              <a:t> </a:t>
            </a:r>
            <a:r>
              <a:rPr sz="1800" dirty="0">
                <a:latin typeface="Times New Roman"/>
                <a:cs typeface="Times New Roman"/>
              </a:rPr>
              <a:t>box</a:t>
            </a:r>
            <a:r>
              <a:rPr sz="1800" spc="-10" dirty="0">
                <a:latin typeface="Times New Roman"/>
                <a:cs typeface="Times New Roman"/>
              </a:rPr>
              <a:t> </a:t>
            </a:r>
            <a:r>
              <a:rPr sz="1800" spc="-5" dirty="0">
                <a:latin typeface="Times New Roman"/>
                <a:cs typeface="Times New Roman"/>
              </a:rPr>
              <a:t>is</a:t>
            </a:r>
            <a:r>
              <a:rPr sz="1800" dirty="0">
                <a:latin typeface="Times New Roman"/>
                <a:cs typeface="Times New Roman"/>
              </a:rPr>
              <a:t> the</a:t>
            </a:r>
            <a:r>
              <a:rPr sz="1800" spc="-5" dirty="0">
                <a:latin typeface="Times New Roman"/>
                <a:cs typeface="Times New Roman"/>
              </a:rPr>
              <a:t> </a:t>
            </a:r>
            <a:r>
              <a:rPr sz="1800" dirty="0">
                <a:latin typeface="Times New Roman"/>
                <a:cs typeface="Times New Roman"/>
              </a:rPr>
              <a:t>query</a:t>
            </a:r>
            <a:r>
              <a:rPr sz="1800" spc="-10" dirty="0">
                <a:latin typeface="Times New Roman"/>
                <a:cs typeface="Times New Roman"/>
              </a:rPr>
              <a:t> </a:t>
            </a:r>
            <a:r>
              <a:rPr sz="1800" spc="-5" dirty="0">
                <a:latin typeface="Times New Roman"/>
                <a:cs typeface="Times New Roman"/>
              </a:rPr>
              <a:t>modified </a:t>
            </a:r>
            <a:r>
              <a:rPr sz="1800" dirty="0">
                <a:latin typeface="Times New Roman"/>
                <a:cs typeface="Times New Roman"/>
              </a:rPr>
              <a:t>by relevance</a:t>
            </a:r>
            <a:r>
              <a:rPr sz="1800" spc="-10" dirty="0">
                <a:latin typeface="Times New Roman"/>
                <a:cs typeface="Times New Roman"/>
              </a:rPr>
              <a:t> </a:t>
            </a:r>
            <a:r>
              <a:rPr sz="1800" dirty="0">
                <a:latin typeface="Times New Roman"/>
                <a:cs typeface="Times New Roman"/>
              </a:rPr>
              <a:t>feedback.</a:t>
            </a:r>
            <a:endParaRPr sz="18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C1917-B630-A9E5-1566-D57F336BC21E}"/>
              </a:ext>
            </a:extLst>
          </p:cNvPr>
          <p:cNvPicPr>
            <a:picLocks noChangeAspect="1"/>
          </p:cNvPicPr>
          <p:nvPr/>
        </p:nvPicPr>
        <p:blipFill>
          <a:blip r:embed="Rde2ec139810440db">
            <a:extLst>
              <a:ext uri="{28A0092B-C50C-407E-A947-70E740481C1C}">
                <a14:useLocalDpi xmlns:a14="http://schemas.microsoft.com/office/drawing/2010/main" val="0"/>
              </a:ext>
            </a:extLst>
          </a:blip>
          <a:stretch>
            <a:fillRect/>
          </a:stretch>
        </p:blipFill>
        <p:spPr>
          <a:xfrm>
            <a:off x="457200" y="1594635"/>
            <a:ext cx="8854699" cy="3668730"/>
          </a:xfrm>
          <a:prstGeom prst="rect">
            <a:avLst/>
          </a:prstGeom>
        </p:spPr>
      </p:pic>
      <p:sp>
        <p:nvSpPr>
          <p:cNvPr id="4" name="Title 3">
            <a:extLst>
              <a:ext uri="{FF2B5EF4-FFF2-40B4-BE49-F238E27FC236}">
                <a16:creationId xmlns:a16="http://schemas.microsoft.com/office/drawing/2014/main" id="{FD51CAC4-E9FC-734D-560A-BC469A607210}"/>
              </a:ext>
            </a:extLst>
          </p:cNvPr>
          <p:cNvSpPr>
            <a:spLocks noGrp="1"/>
          </p:cNvSpPr>
          <p:nvPr>
            <p:ph type="title"/>
          </p:nvPr>
        </p:nvSpPr>
        <p:spPr/>
        <p:txBody>
          <a:bodyPr/>
          <a:lstStyle/>
          <a:p>
            <a:r>
              <a:rPr lang="en-IN" dirty="0" err="1"/>
              <a:t>Rocchio</a:t>
            </a:r>
            <a:r>
              <a:rPr lang="en-IN" dirty="0"/>
              <a:t> Method for Relevance feedback</a:t>
            </a:r>
          </a:p>
        </p:txBody>
      </p:sp>
    </p:spTree>
    <p:extLst>
      <p:ext uri="{BB962C8B-B14F-4D97-AF65-F5344CB8AC3E}">
        <p14:creationId xmlns:p14="http://schemas.microsoft.com/office/powerpoint/2010/main" val="1569115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F76FC3-2590-07DB-E1DF-0B9159FD2C6F}"/>
              </a:ext>
            </a:extLst>
          </p:cNvPr>
          <p:cNvPicPr>
            <a:picLocks noGrp="1" noChangeAspect="1"/>
          </p:cNvPicPr>
          <p:nvPr>
            <p:ph idx="1"/>
          </p:nvPr>
        </p:nvPicPr>
        <p:blipFill>
          <a:blip r:embed="R8b30bb091a084c44">
            <a:extLst>
              <a:ext uri="{28A0092B-C50C-407E-A947-70E740481C1C}">
                <a14:useLocalDpi xmlns:a14="http://schemas.microsoft.com/office/drawing/2010/main" val="0"/>
              </a:ext>
            </a:extLst>
          </a:blip>
          <a:stretch>
            <a:fillRect/>
          </a:stretch>
        </p:blipFill>
        <p:spPr>
          <a:xfrm>
            <a:off x="1371600" y="762000"/>
            <a:ext cx="8915400" cy="3124200"/>
          </a:xfrm>
        </p:spPr>
      </p:pic>
      <p:pic>
        <p:nvPicPr>
          <p:cNvPr id="7" name="Picture 6">
            <a:extLst>
              <a:ext uri="{FF2B5EF4-FFF2-40B4-BE49-F238E27FC236}">
                <a16:creationId xmlns:a16="http://schemas.microsoft.com/office/drawing/2014/main" id="{8BD64C3E-A27B-9727-138A-9E64DC3B2B3E}"/>
              </a:ext>
            </a:extLst>
          </p:cNvPr>
          <p:cNvPicPr>
            <a:picLocks noChangeAspect="1"/>
          </p:cNvPicPr>
          <p:nvPr/>
        </p:nvPicPr>
        <p:blipFill>
          <a:blip r:embed="Rd817a9b014804577">
            <a:extLst>
              <a:ext uri="{28A0092B-C50C-407E-A947-70E740481C1C}">
                <a14:useLocalDpi xmlns:a14="http://schemas.microsoft.com/office/drawing/2010/main" val="0"/>
              </a:ext>
            </a:extLst>
          </a:blip>
          <a:stretch>
            <a:fillRect/>
          </a:stretch>
        </p:blipFill>
        <p:spPr>
          <a:xfrm>
            <a:off x="1371600" y="3657600"/>
            <a:ext cx="8915400" cy="2286000"/>
          </a:xfrm>
          <a:prstGeom prst="rect">
            <a:avLst/>
          </a:prstGeom>
        </p:spPr>
      </p:pic>
    </p:spTree>
    <p:extLst>
      <p:ext uri="{BB962C8B-B14F-4D97-AF65-F5344CB8AC3E}">
        <p14:creationId xmlns:p14="http://schemas.microsoft.com/office/powerpoint/2010/main" val="54656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3788EAE-4893-B21F-9E60-51FCA768D24A}"/>
              </a:ext>
            </a:extLst>
          </p:cNvPr>
          <p:cNvSpPr>
            <a:spLocks noChangeArrowheads="1"/>
          </p:cNvSpPr>
          <p:nvPr/>
        </p:nvSpPr>
        <p:spPr bwMode="auto">
          <a:xfrm>
            <a:off x="685800" y="797510"/>
            <a:ext cx="112014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Experiments show that relevance feedback helps improve search results significantly.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Queries with relevance feedback work better than those manually adjusted by users.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It’s especially useful when users enter short queries with only a few words.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Pseudo-relevance feedback automatically assumes the top search results are relevant.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This process is also called blind feedback or local context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system expands the original query using feedback from top results to improve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 new set of search results is shown based on the expanded query.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Overall, using automatic feedback leads to better search performance compared to not using it.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578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9DF6E-2663-5554-DDB8-416E4B7227F4}"/>
              </a:ext>
            </a:extLst>
          </p:cNvPr>
          <p:cNvSpPr txBox="1"/>
          <p:nvPr/>
        </p:nvSpPr>
        <p:spPr>
          <a:xfrm>
            <a:off x="1981200" y="2590800"/>
            <a:ext cx="10058400"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2992230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4219" y="978103"/>
            <a:ext cx="7741920" cy="616458"/>
          </a:xfrm>
          <a:prstGeom prst="rect">
            <a:avLst/>
          </a:prstGeom>
        </p:spPr>
        <p:txBody>
          <a:bodyPr vert="horz" wrap="square" lIns="0" tIns="13335" rIns="0" bIns="0" rtlCol="0">
            <a:spAutoFit/>
          </a:bodyPr>
          <a:lstStyle/>
          <a:p>
            <a:pPr marL="12700">
              <a:lnSpc>
                <a:spcPct val="100000"/>
              </a:lnSpc>
              <a:spcBef>
                <a:spcPts val="105"/>
              </a:spcBef>
            </a:pPr>
            <a:r>
              <a:rPr b="0" dirty="0">
                <a:solidFill>
                  <a:srgbClr val="2E5496"/>
                </a:solidFill>
                <a:latin typeface="Times New Roman"/>
                <a:cs typeface="Times New Roman"/>
              </a:rPr>
              <a:t>Selective</a:t>
            </a:r>
            <a:r>
              <a:rPr b="0" spc="-35" dirty="0">
                <a:solidFill>
                  <a:srgbClr val="2E5496"/>
                </a:solidFill>
                <a:latin typeface="Times New Roman"/>
                <a:cs typeface="Times New Roman"/>
              </a:rPr>
              <a:t> </a:t>
            </a:r>
            <a:r>
              <a:rPr b="0" dirty="0">
                <a:solidFill>
                  <a:srgbClr val="2E5496"/>
                </a:solidFill>
                <a:latin typeface="Times New Roman"/>
                <a:cs typeface="Times New Roman"/>
              </a:rPr>
              <a:t>Dissemination</a:t>
            </a:r>
            <a:r>
              <a:rPr b="0" spc="-45" dirty="0">
                <a:solidFill>
                  <a:srgbClr val="2E5496"/>
                </a:solidFill>
                <a:latin typeface="Times New Roman"/>
                <a:cs typeface="Times New Roman"/>
              </a:rPr>
              <a:t> </a:t>
            </a:r>
            <a:r>
              <a:rPr b="0" dirty="0">
                <a:solidFill>
                  <a:srgbClr val="2E5496"/>
                </a:solidFill>
                <a:latin typeface="Times New Roman"/>
                <a:cs typeface="Times New Roman"/>
              </a:rPr>
              <a:t>of</a:t>
            </a:r>
            <a:r>
              <a:rPr b="0" spc="-15" dirty="0">
                <a:solidFill>
                  <a:srgbClr val="2E5496"/>
                </a:solidFill>
                <a:latin typeface="Times New Roman"/>
                <a:cs typeface="Times New Roman"/>
              </a:rPr>
              <a:t> </a:t>
            </a:r>
            <a:r>
              <a:rPr b="0" dirty="0">
                <a:solidFill>
                  <a:srgbClr val="2E5496"/>
                </a:solidFill>
                <a:latin typeface="Times New Roman"/>
                <a:cs typeface="Times New Roman"/>
              </a:rPr>
              <a:t>Information</a:t>
            </a:r>
          </a:p>
        </p:txBody>
      </p:sp>
      <p:sp>
        <p:nvSpPr>
          <p:cNvPr id="3" name="object 3"/>
          <p:cNvSpPr txBox="1"/>
          <p:nvPr/>
        </p:nvSpPr>
        <p:spPr>
          <a:xfrm>
            <a:off x="3664610" y="2300782"/>
            <a:ext cx="3645408" cy="1128522"/>
          </a:xfrm>
          <a:prstGeom prst="rect">
            <a:avLst/>
          </a:prstGeom>
        </p:spPr>
        <p:txBody>
          <a:bodyPr vert="horz" wrap="square" lIns="0" tIns="13335" rIns="0" bIns="0" rtlCol="0">
            <a:spAutoFit/>
          </a:bodyPr>
          <a:lstStyle/>
          <a:p>
            <a:pPr algn="ctr">
              <a:lnSpc>
                <a:spcPct val="100000"/>
              </a:lnSpc>
              <a:spcBef>
                <a:spcPts val="105"/>
              </a:spcBef>
            </a:pPr>
            <a:r>
              <a:rPr sz="2400" dirty="0">
                <a:solidFill>
                  <a:srgbClr val="767070"/>
                </a:solidFill>
                <a:latin typeface="Times New Roman"/>
                <a:cs typeface="Times New Roman"/>
              </a:rPr>
              <a:t>In</a:t>
            </a:r>
            <a:endParaRPr sz="2400">
              <a:latin typeface="Times New Roman"/>
              <a:cs typeface="Times New Roman"/>
            </a:endParaRPr>
          </a:p>
          <a:p>
            <a:pPr>
              <a:lnSpc>
                <a:spcPct val="100000"/>
              </a:lnSpc>
              <a:spcBef>
                <a:spcPts val="40"/>
              </a:spcBef>
            </a:pPr>
            <a:endParaRPr sz="2460">
              <a:latin typeface="Times New Roman"/>
              <a:cs typeface="Times New Roman"/>
            </a:endParaRPr>
          </a:p>
          <a:p>
            <a:pPr algn="ctr">
              <a:lnSpc>
                <a:spcPct val="100000"/>
              </a:lnSpc>
            </a:pPr>
            <a:r>
              <a:rPr sz="2400" spc="-5" dirty="0">
                <a:solidFill>
                  <a:srgbClr val="767070"/>
                </a:solidFill>
                <a:latin typeface="Times New Roman"/>
                <a:cs typeface="Times New Roman"/>
              </a:rPr>
              <a:t>Information</a:t>
            </a:r>
            <a:r>
              <a:rPr sz="2400" spc="-50" dirty="0">
                <a:solidFill>
                  <a:srgbClr val="767070"/>
                </a:solidFill>
                <a:latin typeface="Times New Roman"/>
                <a:cs typeface="Times New Roman"/>
              </a:rPr>
              <a:t> </a:t>
            </a:r>
            <a:r>
              <a:rPr sz="2400" spc="-5" dirty="0">
                <a:solidFill>
                  <a:srgbClr val="767070"/>
                </a:solidFill>
                <a:latin typeface="Times New Roman"/>
                <a:cs typeface="Times New Roman"/>
              </a:rPr>
              <a:t>Retrieval</a:t>
            </a:r>
            <a:r>
              <a:rPr sz="2400" spc="-35" dirty="0">
                <a:solidFill>
                  <a:srgbClr val="767070"/>
                </a:solidFill>
                <a:latin typeface="Times New Roman"/>
                <a:cs typeface="Times New Roman"/>
              </a:rPr>
              <a:t> </a:t>
            </a:r>
            <a:r>
              <a:rPr sz="2400" dirty="0">
                <a:solidFill>
                  <a:srgbClr val="767070"/>
                </a:solidFill>
                <a:latin typeface="Times New Roman"/>
                <a:cs typeface="Times New Roman"/>
              </a:rPr>
              <a:t>System</a:t>
            </a:r>
            <a:endParaRPr sz="24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6239" y="375055"/>
            <a:ext cx="5801868" cy="469392"/>
          </a:xfrm>
          <a:prstGeom prst="rect">
            <a:avLst/>
          </a:prstGeom>
        </p:spPr>
        <p:txBody>
          <a:bodyPr vert="horz" wrap="square" lIns="0" tIns="12700" rIns="0" bIns="0" rtlCol="0">
            <a:spAutoFit/>
          </a:bodyPr>
          <a:lstStyle/>
          <a:p>
            <a:pPr marL="12700">
              <a:lnSpc>
                <a:spcPct val="100000"/>
              </a:lnSpc>
              <a:spcBef>
                <a:spcPts val="100"/>
              </a:spcBef>
            </a:pPr>
            <a:r>
              <a:rPr sz="2880" b="0" dirty="0">
                <a:solidFill>
                  <a:srgbClr val="2E5496"/>
                </a:solidFill>
                <a:latin typeface="Times New Roman"/>
                <a:cs typeface="Times New Roman"/>
              </a:rPr>
              <a:t>Selective</a:t>
            </a:r>
            <a:r>
              <a:rPr sz="2880" b="0" spc="-55" dirty="0">
                <a:solidFill>
                  <a:srgbClr val="2E5496"/>
                </a:solidFill>
                <a:latin typeface="Times New Roman"/>
                <a:cs typeface="Times New Roman"/>
              </a:rPr>
              <a:t> </a:t>
            </a:r>
            <a:r>
              <a:rPr sz="2880" b="0" spc="-5" dirty="0">
                <a:solidFill>
                  <a:srgbClr val="2E5496"/>
                </a:solidFill>
                <a:latin typeface="Times New Roman"/>
                <a:cs typeface="Times New Roman"/>
              </a:rPr>
              <a:t>Dissemination</a:t>
            </a:r>
            <a:r>
              <a:rPr sz="2880" b="0" spc="-20" dirty="0">
                <a:solidFill>
                  <a:srgbClr val="2E5496"/>
                </a:solidFill>
                <a:latin typeface="Times New Roman"/>
                <a:cs typeface="Times New Roman"/>
              </a:rPr>
              <a:t> </a:t>
            </a:r>
            <a:r>
              <a:rPr sz="2880" b="0" dirty="0">
                <a:solidFill>
                  <a:srgbClr val="2E5496"/>
                </a:solidFill>
                <a:latin typeface="Times New Roman"/>
                <a:cs typeface="Times New Roman"/>
              </a:rPr>
              <a:t>of </a:t>
            </a:r>
            <a:r>
              <a:rPr sz="2880" b="0" spc="-5" dirty="0">
                <a:solidFill>
                  <a:srgbClr val="2E5496"/>
                </a:solidFill>
                <a:latin typeface="Times New Roman"/>
                <a:cs typeface="Times New Roman"/>
              </a:rPr>
              <a:t>Information</a:t>
            </a:r>
            <a:endParaRPr sz="2880">
              <a:latin typeface="Times New Roman"/>
              <a:cs typeface="Times New Roman"/>
            </a:endParaRPr>
          </a:p>
        </p:txBody>
      </p:sp>
      <p:sp>
        <p:nvSpPr>
          <p:cNvPr id="3" name="object 3"/>
          <p:cNvSpPr txBox="1"/>
          <p:nvPr/>
        </p:nvSpPr>
        <p:spPr>
          <a:xfrm>
            <a:off x="330768" y="1337310"/>
            <a:ext cx="10047730" cy="544068"/>
          </a:xfrm>
          <a:prstGeom prst="rect">
            <a:avLst/>
          </a:prstGeom>
        </p:spPr>
        <p:txBody>
          <a:bodyPr vert="horz" wrap="square" lIns="0" tIns="13335" rIns="0" bIns="0" rtlCol="0">
            <a:spAutoFit/>
          </a:bodyPr>
          <a:lstStyle/>
          <a:p>
            <a:pPr marL="12700">
              <a:lnSpc>
                <a:spcPct val="100000"/>
              </a:lnSpc>
              <a:spcBef>
                <a:spcPts val="105"/>
              </a:spcBef>
            </a:pPr>
            <a:r>
              <a:rPr sz="1680" spc="-5" dirty="0">
                <a:solidFill>
                  <a:srgbClr val="0D0D0D"/>
                </a:solidFill>
                <a:latin typeface="Times New Roman"/>
                <a:cs typeface="Times New Roman"/>
              </a:rPr>
              <a:t>Selective</a:t>
            </a:r>
            <a:r>
              <a:rPr sz="1680" spc="200" dirty="0">
                <a:solidFill>
                  <a:srgbClr val="0D0D0D"/>
                </a:solidFill>
                <a:latin typeface="Times New Roman"/>
                <a:cs typeface="Times New Roman"/>
              </a:rPr>
              <a:t> </a:t>
            </a:r>
            <a:r>
              <a:rPr sz="1680" spc="-5" dirty="0">
                <a:solidFill>
                  <a:srgbClr val="0D0D0D"/>
                </a:solidFill>
                <a:latin typeface="Times New Roman"/>
                <a:cs typeface="Times New Roman"/>
              </a:rPr>
              <a:t>Dissemination</a:t>
            </a:r>
            <a:r>
              <a:rPr sz="1680" spc="210" dirty="0">
                <a:solidFill>
                  <a:srgbClr val="0D0D0D"/>
                </a:solidFill>
                <a:latin typeface="Times New Roman"/>
                <a:cs typeface="Times New Roman"/>
              </a:rPr>
              <a:t> </a:t>
            </a:r>
            <a:r>
              <a:rPr sz="1680" spc="-5" dirty="0">
                <a:solidFill>
                  <a:srgbClr val="0D0D0D"/>
                </a:solidFill>
                <a:latin typeface="Times New Roman"/>
                <a:cs typeface="Times New Roman"/>
              </a:rPr>
              <a:t>of</a:t>
            </a:r>
            <a:r>
              <a:rPr sz="1680" spc="195" dirty="0">
                <a:solidFill>
                  <a:srgbClr val="0D0D0D"/>
                </a:solidFill>
                <a:latin typeface="Times New Roman"/>
                <a:cs typeface="Times New Roman"/>
              </a:rPr>
              <a:t> </a:t>
            </a:r>
            <a:r>
              <a:rPr sz="1680" spc="-5" dirty="0">
                <a:solidFill>
                  <a:srgbClr val="0D0D0D"/>
                </a:solidFill>
                <a:latin typeface="Times New Roman"/>
                <a:cs typeface="Times New Roman"/>
              </a:rPr>
              <a:t>Information</a:t>
            </a:r>
            <a:r>
              <a:rPr sz="1680" spc="195" dirty="0">
                <a:solidFill>
                  <a:srgbClr val="0D0D0D"/>
                </a:solidFill>
                <a:latin typeface="Times New Roman"/>
                <a:cs typeface="Times New Roman"/>
              </a:rPr>
              <a:t> </a:t>
            </a:r>
            <a:r>
              <a:rPr sz="1680" spc="-5" dirty="0">
                <a:solidFill>
                  <a:srgbClr val="0D0D0D"/>
                </a:solidFill>
                <a:latin typeface="Times New Roman"/>
                <a:cs typeface="Times New Roman"/>
              </a:rPr>
              <a:t>(SDI)</a:t>
            </a:r>
            <a:r>
              <a:rPr sz="1680" spc="190" dirty="0">
                <a:solidFill>
                  <a:srgbClr val="0D0D0D"/>
                </a:solidFill>
                <a:latin typeface="Times New Roman"/>
                <a:cs typeface="Times New Roman"/>
              </a:rPr>
              <a:t> </a:t>
            </a:r>
            <a:r>
              <a:rPr sz="1680" spc="-5" dirty="0">
                <a:solidFill>
                  <a:srgbClr val="0D0D0D"/>
                </a:solidFill>
                <a:latin typeface="Times New Roman"/>
                <a:cs typeface="Times New Roman"/>
              </a:rPr>
              <a:t>is</a:t>
            </a:r>
            <a:r>
              <a:rPr sz="1680" spc="204" dirty="0">
                <a:solidFill>
                  <a:srgbClr val="0D0D0D"/>
                </a:solidFill>
                <a:latin typeface="Times New Roman"/>
                <a:cs typeface="Times New Roman"/>
              </a:rPr>
              <a:t> </a:t>
            </a:r>
            <a:r>
              <a:rPr sz="1680" dirty="0">
                <a:solidFill>
                  <a:srgbClr val="0D0D0D"/>
                </a:solidFill>
                <a:latin typeface="Times New Roman"/>
                <a:cs typeface="Times New Roman"/>
              </a:rPr>
              <a:t>a</a:t>
            </a:r>
            <a:r>
              <a:rPr sz="1680" spc="195" dirty="0">
                <a:solidFill>
                  <a:srgbClr val="0D0D0D"/>
                </a:solidFill>
                <a:latin typeface="Times New Roman"/>
                <a:cs typeface="Times New Roman"/>
              </a:rPr>
              <a:t> </a:t>
            </a:r>
            <a:r>
              <a:rPr sz="1680" dirty="0">
                <a:solidFill>
                  <a:srgbClr val="0D0D0D"/>
                </a:solidFill>
                <a:latin typeface="Times New Roman"/>
                <a:cs typeface="Times New Roman"/>
              </a:rPr>
              <a:t>process</a:t>
            </a:r>
            <a:r>
              <a:rPr sz="1680" spc="204" dirty="0">
                <a:solidFill>
                  <a:srgbClr val="0D0D0D"/>
                </a:solidFill>
                <a:latin typeface="Times New Roman"/>
                <a:cs typeface="Times New Roman"/>
              </a:rPr>
              <a:t> </a:t>
            </a:r>
            <a:r>
              <a:rPr sz="1680" spc="-5" dirty="0">
                <a:solidFill>
                  <a:srgbClr val="0D0D0D"/>
                </a:solidFill>
                <a:latin typeface="Times New Roman"/>
                <a:cs typeface="Times New Roman"/>
              </a:rPr>
              <a:t>used</a:t>
            </a:r>
            <a:r>
              <a:rPr sz="1680" spc="200" dirty="0">
                <a:solidFill>
                  <a:srgbClr val="0D0D0D"/>
                </a:solidFill>
                <a:latin typeface="Times New Roman"/>
                <a:cs typeface="Times New Roman"/>
              </a:rPr>
              <a:t> </a:t>
            </a:r>
            <a:r>
              <a:rPr sz="1680" spc="-5" dirty="0">
                <a:solidFill>
                  <a:srgbClr val="0D0D0D"/>
                </a:solidFill>
                <a:latin typeface="Times New Roman"/>
                <a:cs typeface="Times New Roman"/>
              </a:rPr>
              <a:t>in</a:t>
            </a:r>
            <a:r>
              <a:rPr sz="1680" spc="200" dirty="0">
                <a:solidFill>
                  <a:srgbClr val="0D0D0D"/>
                </a:solidFill>
                <a:latin typeface="Times New Roman"/>
                <a:cs typeface="Times New Roman"/>
              </a:rPr>
              <a:t> </a:t>
            </a:r>
            <a:r>
              <a:rPr sz="1680" spc="-5" dirty="0">
                <a:solidFill>
                  <a:srgbClr val="0D0D0D"/>
                </a:solidFill>
                <a:latin typeface="Times New Roman"/>
                <a:cs typeface="Times New Roman"/>
              </a:rPr>
              <a:t>information</a:t>
            </a:r>
            <a:r>
              <a:rPr sz="1680" spc="215" dirty="0">
                <a:solidFill>
                  <a:srgbClr val="0D0D0D"/>
                </a:solidFill>
                <a:latin typeface="Times New Roman"/>
                <a:cs typeface="Times New Roman"/>
              </a:rPr>
              <a:t> </a:t>
            </a:r>
            <a:r>
              <a:rPr sz="1680" spc="-5" dirty="0">
                <a:solidFill>
                  <a:srgbClr val="0D0D0D"/>
                </a:solidFill>
                <a:latin typeface="Times New Roman"/>
                <a:cs typeface="Times New Roman"/>
              </a:rPr>
              <a:t>retrieval</a:t>
            </a:r>
            <a:r>
              <a:rPr sz="1680" spc="204" dirty="0">
                <a:solidFill>
                  <a:srgbClr val="0D0D0D"/>
                </a:solidFill>
                <a:latin typeface="Times New Roman"/>
                <a:cs typeface="Times New Roman"/>
              </a:rPr>
              <a:t> </a:t>
            </a:r>
            <a:r>
              <a:rPr sz="1680" spc="-5" dirty="0">
                <a:solidFill>
                  <a:srgbClr val="0D0D0D"/>
                </a:solidFill>
                <a:latin typeface="Times New Roman"/>
                <a:cs typeface="Times New Roman"/>
              </a:rPr>
              <a:t>systems</a:t>
            </a:r>
            <a:r>
              <a:rPr sz="1680" spc="204" dirty="0">
                <a:solidFill>
                  <a:srgbClr val="0D0D0D"/>
                </a:solidFill>
                <a:latin typeface="Times New Roman"/>
                <a:cs typeface="Times New Roman"/>
              </a:rPr>
              <a:t> </a:t>
            </a:r>
            <a:r>
              <a:rPr sz="1680" dirty="0">
                <a:solidFill>
                  <a:srgbClr val="0D0D0D"/>
                </a:solidFill>
                <a:latin typeface="Times New Roman"/>
                <a:cs typeface="Times New Roman"/>
              </a:rPr>
              <a:t>to</a:t>
            </a:r>
            <a:r>
              <a:rPr sz="1680" spc="200" dirty="0">
                <a:solidFill>
                  <a:srgbClr val="0D0D0D"/>
                </a:solidFill>
                <a:latin typeface="Times New Roman"/>
                <a:cs typeface="Times New Roman"/>
              </a:rPr>
              <a:t> </a:t>
            </a:r>
            <a:r>
              <a:rPr sz="1680" spc="-5" dirty="0">
                <a:solidFill>
                  <a:srgbClr val="0D0D0D"/>
                </a:solidFill>
                <a:latin typeface="Times New Roman"/>
                <a:cs typeface="Times New Roman"/>
              </a:rPr>
              <a:t>automatically</a:t>
            </a:r>
            <a:endParaRPr sz="1680">
              <a:latin typeface="Times New Roman"/>
              <a:cs typeface="Times New Roman"/>
            </a:endParaRPr>
          </a:p>
          <a:p>
            <a:pPr marL="12700">
              <a:lnSpc>
                <a:spcPct val="100000"/>
              </a:lnSpc>
            </a:pPr>
            <a:r>
              <a:rPr sz="1680" dirty="0">
                <a:solidFill>
                  <a:srgbClr val="0D0D0D"/>
                </a:solidFill>
                <a:latin typeface="Times New Roman"/>
                <a:cs typeface="Times New Roman"/>
              </a:rPr>
              <a:t>filter</a:t>
            </a:r>
            <a:r>
              <a:rPr sz="1680" spc="-35" dirty="0">
                <a:solidFill>
                  <a:srgbClr val="0D0D0D"/>
                </a:solidFill>
                <a:latin typeface="Times New Roman"/>
                <a:cs typeface="Times New Roman"/>
              </a:rPr>
              <a:t> </a:t>
            </a:r>
            <a:r>
              <a:rPr sz="1680" dirty="0">
                <a:solidFill>
                  <a:srgbClr val="0D0D0D"/>
                </a:solidFill>
                <a:latin typeface="Times New Roman"/>
                <a:cs typeface="Times New Roman"/>
              </a:rPr>
              <a:t>and</a:t>
            </a:r>
            <a:r>
              <a:rPr sz="1680" spc="-5" dirty="0">
                <a:solidFill>
                  <a:srgbClr val="0D0D0D"/>
                </a:solidFill>
                <a:latin typeface="Times New Roman"/>
                <a:cs typeface="Times New Roman"/>
              </a:rPr>
              <a:t> </a:t>
            </a:r>
            <a:r>
              <a:rPr sz="1680" dirty="0">
                <a:solidFill>
                  <a:srgbClr val="0D0D0D"/>
                </a:solidFill>
                <a:latin typeface="Times New Roman"/>
                <a:cs typeface="Times New Roman"/>
              </a:rPr>
              <a:t>send</a:t>
            </a:r>
            <a:r>
              <a:rPr sz="1680" spc="-5" dirty="0">
                <a:solidFill>
                  <a:srgbClr val="0D0D0D"/>
                </a:solidFill>
                <a:latin typeface="Times New Roman"/>
                <a:cs typeface="Times New Roman"/>
              </a:rPr>
              <a:t> </a:t>
            </a:r>
            <a:r>
              <a:rPr sz="1680" dirty="0">
                <a:solidFill>
                  <a:srgbClr val="0D0D0D"/>
                </a:solidFill>
                <a:latin typeface="Times New Roman"/>
                <a:cs typeface="Times New Roman"/>
              </a:rPr>
              <a:t>relevant</a:t>
            </a:r>
            <a:r>
              <a:rPr sz="1680" spc="-20" dirty="0">
                <a:solidFill>
                  <a:srgbClr val="0D0D0D"/>
                </a:solidFill>
                <a:latin typeface="Times New Roman"/>
                <a:cs typeface="Times New Roman"/>
              </a:rPr>
              <a:t> </a:t>
            </a:r>
            <a:r>
              <a:rPr sz="1680" dirty="0">
                <a:solidFill>
                  <a:srgbClr val="0D0D0D"/>
                </a:solidFill>
                <a:latin typeface="Times New Roman"/>
                <a:cs typeface="Times New Roman"/>
              </a:rPr>
              <a:t>information</a:t>
            </a:r>
            <a:r>
              <a:rPr sz="1680" spc="-35" dirty="0">
                <a:solidFill>
                  <a:srgbClr val="0D0D0D"/>
                </a:solidFill>
                <a:latin typeface="Times New Roman"/>
                <a:cs typeface="Times New Roman"/>
              </a:rPr>
              <a:t> </a:t>
            </a:r>
            <a:r>
              <a:rPr sz="1680" spc="5" dirty="0">
                <a:solidFill>
                  <a:srgbClr val="0D0D0D"/>
                </a:solidFill>
                <a:latin typeface="Times New Roman"/>
                <a:cs typeface="Times New Roman"/>
              </a:rPr>
              <a:t>to</a:t>
            </a:r>
            <a:r>
              <a:rPr sz="1680" spc="-5" dirty="0">
                <a:solidFill>
                  <a:srgbClr val="0D0D0D"/>
                </a:solidFill>
                <a:latin typeface="Times New Roman"/>
                <a:cs typeface="Times New Roman"/>
              </a:rPr>
              <a:t> </a:t>
            </a:r>
            <a:r>
              <a:rPr sz="1680" dirty="0">
                <a:solidFill>
                  <a:srgbClr val="0D0D0D"/>
                </a:solidFill>
                <a:latin typeface="Times New Roman"/>
                <a:cs typeface="Times New Roman"/>
              </a:rPr>
              <a:t>users</a:t>
            </a:r>
            <a:r>
              <a:rPr sz="1680" spc="-5" dirty="0">
                <a:solidFill>
                  <a:srgbClr val="0D0D0D"/>
                </a:solidFill>
                <a:latin typeface="Times New Roman"/>
                <a:cs typeface="Times New Roman"/>
              </a:rPr>
              <a:t> </a:t>
            </a:r>
            <a:r>
              <a:rPr sz="1680" dirty="0">
                <a:solidFill>
                  <a:srgbClr val="0D0D0D"/>
                </a:solidFill>
                <a:latin typeface="Times New Roman"/>
                <a:cs typeface="Times New Roman"/>
              </a:rPr>
              <a:t>based</a:t>
            </a:r>
            <a:r>
              <a:rPr sz="1680" spc="-5" dirty="0">
                <a:solidFill>
                  <a:srgbClr val="0D0D0D"/>
                </a:solidFill>
                <a:latin typeface="Times New Roman"/>
                <a:cs typeface="Times New Roman"/>
              </a:rPr>
              <a:t> </a:t>
            </a:r>
            <a:r>
              <a:rPr sz="1680" spc="5" dirty="0">
                <a:solidFill>
                  <a:srgbClr val="0D0D0D"/>
                </a:solidFill>
                <a:latin typeface="Times New Roman"/>
                <a:cs typeface="Times New Roman"/>
              </a:rPr>
              <a:t>on</a:t>
            </a:r>
            <a:r>
              <a:rPr sz="1680" spc="-5" dirty="0">
                <a:solidFill>
                  <a:srgbClr val="0D0D0D"/>
                </a:solidFill>
                <a:latin typeface="Times New Roman"/>
                <a:cs typeface="Times New Roman"/>
              </a:rPr>
              <a:t> </a:t>
            </a:r>
            <a:r>
              <a:rPr sz="1680" dirty="0">
                <a:solidFill>
                  <a:srgbClr val="0D0D0D"/>
                </a:solidFill>
                <a:latin typeface="Times New Roman"/>
                <a:cs typeface="Times New Roman"/>
              </a:rPr>
              <a:t>their</a:t>
            </a:r>
            <a:r>
              <a:rPr sz="1680" spc="-30" dirty="0">
                <a:solidFill>
                  <a:srgbClr val="0D0D0D"/>
                </a:solidFill>
                <a:latin typeface="Times New Roman"/>
                <a:cs typeface="Times New Roman"/>
              </a:rPr>
              <a:t> </a:t>
            </a:r>
            <a:r>
              <a:rPr sz="1680" dirty="0">
                <a:solidFill>
                  <a:srgbClr val="0D0D0D"/>
                </a:solidFill>
                <a:latin typeface="Times New Roman"/>
                <a:cs typeface="Times New Roman"/>
              </a:rPr>
              <a:t>pre-defined</a:t>
            </a:r>
            <a:r>
              <a:rPr sz="1680" spc="-30" dirty="0">
                <a:solidFill>
                  <a:srgbClr val="0D0D0D"/>
                </a:solidFill>
                <a:latin typeface="Times New Roman"/>
                <a:cs typeface="Times New Roman"/>
              </a:rPr>
              <a:t> </a:t>
            </a:r>
            <a:r>
              <a:rPr sz="1680" dirty="0">
                <a:solidFill>
                  <a:srgbClr val="0D0D0D"/>
                </a:solidFill>
                <a:latin typeface="Times New Roman"/>
                <a:cs typeface="Times New Roman"/>
              </a:rPr>
              <a:t>interests,</a:t>
            </a:r>
            <a:r>
              <a:rPr sz="1680" spc="-20" dirty="0">
                <a:solidFill>
                  <a:srgbClr val="0D0D0D"/>
                </a:solidFill>
                <a:latin typeface="Times New Roman"/>
                <a:cs typeface="Times New Roman"/>
              </a:rPr>
              <a:t> </a:t>
            </a:r>
            <a:r>
              <a:rPr sz="1680" dirty="0">
                <a:solidFill>
                  <a:srgbClr val="0D0D0D"/>
                </a:solidFill>
                <a:latin typeface="Times New Roman"/>
                <a:cs typeface="Times New Roman"/>
              </a:rPr>
              <a:t>profiles,</a:t>
            </a:r>
            <a:r>
              <a:rPr sz="1680" spc="-30" dirty="0">
                <a:solidFill>
                  <a:srgbClr val="0D0D0D"/>
                </a:solidFill>
                <a:latin typeface="Times New Roman"/>
                <a:cs typeface="Times New Roman"/>
              </a:rPr>
              <a:t> </a:t>
            </a:r>
            <a:r>
              <a:rPr sz="1680" dirty="0">
                <a:solidFill>
                  <a:srgbClr val="0D0D0D"/>
                </a:solidFill>
                <a:latin typeface="Times New Roman"/>
                <a:cs typeface="Times New Roman"/>
              </a:rPr>
              <a:t>or</a:t>
            </a:r>
            <a:r>
              <a:rPr sz="1680" spc="-10" dirty="0">
                <a:solidFill>
                  <a:srgbClr val="0D0D0D"/>
                </a:solidFill>
                <a:latin typeface="Times New Roman"/>
                <a:cs typeface="Times New Roman"/>
              </a:rPr>
              <a:t> </a:t>
            </a:r>
            <a:r>
              <a:rPr sz="1680" dirty="0">
                <a:solidFill>
                  <a:srgbClr val="0D0D0D"/>
                </a:solidFill>
                <a:latin typeface="Times New Roman"/>
                <a:cs typeface="Times New Roman"/>
              </a:rPr>
              <a:t>search</a:t>
            </a:r>
            <a:r>
              <a:rPr sz="1680" spc="5" dirty="0">
                <a:solidFill>
                  <a:srgbClr val="0D0D0D"/>
                </a:solidFill>
                <a:latin typeface="Times New Roman"/>
                <a:cs typeface="Times New Roman"/>
              </a:rPr>
              <a:t> </a:t>
            </a:r>
            <a:r>
              <a:rPr sz="1680" dirty="0">
                <a:solidFill>
                  <a:srgbClr val="0D0D0D"/>
                </a:solidFill>
                <a:latin typeface="Times New Roman"/>
                <a:cs typeface="Times New Roman"/>
              </a:rPr>
              <a:t>criteria.</a:t>
            </a:r>
            <a:endParaRPr sz="1680">
              <a:latin typeface="Times New Roman"/>
              <a:cs typeface="Times New Roman"/>
            </a:endParaRPr>
          </a:p>
        </p:txBody>
      </p:sp>
      <p:sp>
        <p:nvSpPr>
          <p:cNvPr id="4" name="object 4"/>
          <p:cNvSpPr txBox="1"/>
          <p:nvPr/>
        </p:nvSpPr>
        <p:spPr>
          <a:xfrm>
            <a:off x="261273" y="2744815"/>
            <a:ext cx="9955530" cy="2884932"/>
          </a:xfrm>
          <a:prstGeom prst="rect">
            <a:avLst/>
          </a:prstGeom>
        </p:spPr>
        <p:txBody>
          <a:bodyPr vert="horz" wrap="square" lIns="0" tIns="12700" rIns="0" bIns="0" rtlCol="0">
            <a:spAutoFit/>
          </a:bodyPr>
          <a:lstStyle/>
          <a:p>
            <a:pPr marL="12700">
              <a:lnSpc>
                <a:spcPct val="100000"/>
              </a:lnSpc>
              <a:spcBef>
                <a:spcPts val="100"/>
              </a:spcBef>
            </a:pPr>
            <a:r>
              <a:rPr sz="1440" spc="-5" dirty="0">
                <a:solidFill>
                  <a:srgbClr val="0D0D0D"/>
                </a:solidFill>
                <a:latin typeface="Times New Roman"/>
                <a:cs typeface="Times New Roman"/>
              </a:rPr>
              <a:t>The</a:t>
            </a:r>
            <a:r>
              <a:rPr sz="1440" dirty="0">
                <a:solidFill>
                  <a:srgbClr val="0D0D0D"/>
                </a:solidFill>
                <a:latin typeface="Times New Roman"/>
                <a:cs typeface="Times New Roman"/>
              </a:rPr>
              <a:t> </a:t>
            </a:r>
            <a:r>
              <a:rPr sz="1440" spc="-5" dirty="0">
                <a:solidFill>
                  <a:srgbClr val="0D0D0D"/>
                </a:solidFill>
                <a:latin typeface="Times New Roman"/>
                <a:cs typeface="Times New Roman"/>
              </a:rPr>
              <a:t>key</a:t>
            </a:r>
            <a:r>
              <a:rPr sz="1440" spc="5" dirty="0">
                <a:solidFill>
                  <a:srgbClr val="0D0D0D"/>
                </a:solidFill>
                <a:latin typeface="Times New Roman"/>
                <a:cs typeface="Times New Roman"/>
              </a:rPr>
              <a:t> </a:t>
            </a:r>
            <a:r>
              <a:rPr sz="1440" spc="-5" dirty="0">
                <a:solidFill>
                  <a:srgbClr val="0D0D0D"/>
                </a:solidFill>
                <a:latin typeface="Times New Roman"/>
                <a:cs typeface="Times New Roman"/>
              </a:rPr>
              <a:t>features</a:t>
            </a:r>
            <a:r>
              <a:rPr sz="1440" spc="30" dirty="0">
                <a:solidFill>
                  <a:srgbClr val="0D0D0D"/>
                </a:solidFill>
                <a:latin typeface="Times New Roman"/>
                <a:cs typeface="Times New Roman"/>
              </a:rPr>
              <a:t> </a:t>
            </a:r>
            <a:r>
              <a:rPr sz="1440" spc="-5" dirty="0">
                <a:solidFill>
                  <a:srgbClr val="0D0D0D"/>
                </a:solidFill>
                <a:latin typeface="Times New Roman"/>
                <a:cs typeface="Times New Roman"/>
              </a:rPr>
              <a:t>of</a:t>
            </a:r>
            <a:r>
              <a:rPr sz="1440" spc="-10" dirty="0">
                <a:solidFill>
                  <a:srgbClr val="0D0D0D"/>
                </a:solidFill>
                <a:latin typeface="Times New Roman"/>
                <a:cs typeface="Times New Roman"/>
              </a:rPr>
              <a:t> </a:t>
            </a:r>
            <a:r>
              <a:rPr sz="1440" dirty="0">
                <a:solidFill>
                  <a:srgbClr val="0D0D0D"/>
                </a:solidFill>
                <a:latin typeface="Times New Roman"/>
                <a:cs typeface="Times New Roman"/>
              </a:rPr>
              <a:t>SDI</a:t>
            </a:r>
            <a:r>
              <a:rPr sz="1440" spc="-20" dirty="0">
                <a:solidFill>
                  <a:srgbClr val="0D0D0D"/>
                </a:solidFill>
                <a:latin typeface="Times New Roman"/>
                <a:cs typeface="Times New Roman"/>
              </a:rPr>
              <a:t> </a:t>
            </a:r>
            <a:r>
              <a:rPr sz="1440" spc="-5" dirty="0">
                <a:solidFill>
                  <a:srgbClr val="0D0D0D"/>
                </a:solidFill>
                <a:latin typeface="Times New Roman"/>
                <a:cs typeface="Times New Roman"/>
              </a:rPr>
              <a:t>include:</a:t>
            </a:r>
            <a:endParaRPr sz="1440">
              <a:latin typeface="Times New Roman"/>
              <a:cs typeface="Times New Roman"/>
            </a:endParaRPr>
          </a:p>
          <a:p>
            <a:pPr>
              <a:lnSpc>
                <a:spcPct val="100000"/>
              </a:lnSpc>
              <a:spcBef>
                <a:spcPts val="5"/>
              </a:spcBef>
            </a:pPr>
            <a:endParaRPr sz="1500">
              <a:latin typeface="Times New Roman"/>
              <a:cs typeface="Times New Roman"/>
            </a:endParaRPr>
          </a:p>
          <a:p>
            <a:pPr marL="12700" marR="5080">
              <a:lnSpc>
                <a:spcPct val="100000"/>
              </a:lnSpc>
              <a:buSzPct val="91666"/>
              <a:buAutoNum type="arabicPeriod"/>
              <a:tabLst>
                <a:tab pos="127635" algn="l"/>
              </a:tabLst>
            </a:pPr>
            <a:r>
              <a:rPr sz="1440" b="1" spc="-5" dirty="0">
                <a:solidFill>
                  <a:srgbClr val="0D0D0D"/>
                </a:solidFill>
                <a:latin typeface="Times New Roman"/>
                <a:cs typeface="Times New Roman"/>
              </a:rPr>
              <a:t>User</a:t>
            </a:r>
            <a:r>
              <a:rPr sz="1440" b="1" spc="-20" dirty="0">
                <a:solidFill>
                  <a:srgbClr val="0D0D0D"/>
                </a:solidFill>
                <a:latin typeface="Times New Roman"/>
                <a:cs typeface="Times New Roman"/>
              </a:rPr>
              <a:t> </a:t>
            </a:r>
            <a:r>
              <a:rPr sz="1440" b="1" spc="-5" dirty="0">
                <a:solidFill>
                  <a:srgbClr val="0D0D0D"/>
                </a:solidFill>
                <a:latin typeface="Times New Roman"/>
                <a:cs typeface="Times New Roman"/>
              </a:rPr>
              <a:t>Profiles</a:t>
            </a:r>
            <a:r>
              <a:rPr sz="1440" spc="-5" dirty="0">
                <a:solidFill>
                  <a:srgbClr val="0D0D0D"/>
                </a:solidFill>
                <a:latin typeface="Times New Roman"/>
                <a:cs typeface="Times New Roman"/>
              </a:rPr>
              <a:t>:</a:t>
            </a:r>
            <a:r>
              <a:rPr sz="1440" spc="15" dirty="0">
                <a:solidFill>
                  <a:srgbClr val="0D0D0D"/>
                </a:solidFill>
                <a:latin typeface="Times New Roman"/>
                <a:cs typeface="Times New Roman"/>
              </a:rPr>
              <a:t> </a:t>
            </a:r>
            <a:r>
              <a:rPr sz="1440" dirty="0">
                <a:solidFill>
                  <a:srgbClr val="0D0D0D"/>
                </a:solidFill>
                <a:latin typeface="Times New Roman"/>
                <a:cs typeface="Times New Roman"/>
              </a:rPr>
              <a:t>The</a:t>
            </a:r>
            <a:r>
              <a:rPr sz="1440" spc="10" dirty="0">
                <a:solidFill>
                  <a:srgbClr val="0D0D0D"/>
                </a:solidFill>
                <a:latin typeface="Times New Roman"/>
                <a:cs typeface="Times New Roman"/>
              </a:rPr>
              <a:t> </a:t>
            </a:r>
            <a:r>
              <a:rPr sz="1440" spc="-5" dirty="0">
                <a:solidFill>
                  <a:srgbClr val="0D0D0D"/>
                </a:solidFill>
                <a:latin typeface="Times New Roman"/>
                <a:cs typeface="Times New Roman"/>
              </a:rPr>
              <a:t>system</a:t>
            </a:r>
            <a:r>
              <a:rPr sz="1440" spc="5" dirty="0">
                <a:solidFill>
                  <a:srgbClr val="0D0D0D"/>
                </a:solidFill>
                <a:latin typeface="Times New Roman"/>
                <a:cs typeface="Times New Roman"/>
              </a:rPr>
              <a:t> </a:t>
            </a:r>
            <a:r>
              <a:rPr sz="1440" dirty="0">
                <a:solidFill>
                  <a:srgbClr val="0D0D0D"/>
                </a:solidFill>
                <a:latin typeface="Times New Roman"/>
                <a:cs typeface="Times New Roman"/>
              </a:rPr>
              <a:t>collects</a:t>
            </a:r>
            <a:r>
              <a:rPr sz="1440" spc="5" dirty="0">
                <a:solidFill>
                  <a:srgbClr val="0D0D0D"/>
                </a:solidFill>
                <a:latin typeface="Times New Roman"/>
                <a:cs typeface="Times New Roman"/>
              </a:rPr>
              <a:t> </a:t>
            </a:r>
            <a:r>
              <a:rPr sz="1440" dirty="0">
                <a:solidFill>
                  <a:srgbClr val="0D0D0D"/>
                </a:solidFill>
                <a:latin typeface="Times New Roman"/>
                <a:cs typeface="Times New Roman"/>
              </a:rPr>
              <a:t>information</a:t>
            </a:r>
            <a:r>
              <a:rPr sz="1440" spc="5" dirty="0">
                <a:solidFill>
                  <a:srgbClr val="0D0D0D"/>
                </a:solidFill>
                <a:latin typeface="Times New Roman"/>
                <a:cs typeface="Times New Roman"/>
              </a:rPr>
              <a:t> on </a:t>
            </a:r>
            <a:r>
              <a:rPr sz="1440" dirty="0">
                <a:solidFill>
                  <a:srgbClr val="0D0D0D"/>
                </a:solidFill>
                <a:latin typeface="Times New Roman"/>
                <a:cs typeface="Times New Roman"/>
              </a:rPr>
              <a:t>the specific interests, preferences,</a:t>
            </a:r>
            <a:r>
              <a:rPr sz="1440" spc="20" dirty="0">
                <a:solidFill>
                  <a:srgbClr val="0D0D0D"/>
                </a:solidFill>
                <a:latin typeface="Times New Roman"/>
                <a:cs typeface="Times New Roman"/>
              </a:rPr>
              <a:t> </a:t>
            </a:r>
            <a:r>
              <a:rPr sz="1440" spc="-5" dirty="0">
                <a:solidFill>
                  <a:srgbClr val="0D0D0D"/>
                </a:solidFill>
                <a:latin typeface="Times New Roman"/>
                <a:cs typeface="Times New Roman"/>
              </a:rPr>
              <a:t>and</a:t>
            </a:r>
            <a:r>
              <a:rPr sz="1440" spc="5" dirty="0">
                <a:solidFill>
                  <a:srgbClr val="0D0D0D"/>
                </a:solidFill>
                <a:latin typeface="Times New Roman"/>
                <a:cs typeface="Times New Roman"/>
              </a:rPr>
              <a:t> </a:t>
            </a:r>
            <a:r>
              <a:rPr sz="1440" dirty="0">
                <a:solidFill>
                  <a:srgbClr val="0D0D0D"/>
                </a:solidFill>
                <a:latin typeface="Times New Roman"/>
                <a:cs typeface="Times New Roman"/>
              </a:rPr>
              <a:t>needs</a:t>
            </a:r>
            <a:r>
              <a:rPr sz="1440" spc="5" dirty="0">
                <a:solidFill>
                  <a:srgbClr val="0D0D0D"/>
                </a:solidFill>
                <a:latin typeface="Times New Roman"/>
                <a:cs typeface="Times New Roman"/>
              </a:rPr>
              <a:t> </a:t>
            </a:r>
            <a:r>
              <a:rPr sz="1440" dirty="0">
                <a:solidFill>
                  <a:srgbClr val="0D0D0D"/>
                </a:solidFill>
                <a:latin typeface="Times New Roman"/>
                <a:cs typeface="Times New Roman"/>
              </a:rPr>
              <a:t>of</a:t>
            </a:r>
            <a:r>
              <a:rPr sz="1440" spc="25" dirty="0">
                <a:solidFill>
                  <a:srgbClr val="0D0D0D"/>
                </a:solidFill>
                <a:latin typeface="Times New Roman"/>
                <a:cs typeface="Times New Roman"/>
              </a:rPr>
              <a:t> </a:t>
            </a:r>
            <a:r>
              <a:rPr sz="1440" spc="-5" dirty="0">
                <a:solidFill>
                  <a:srgbClr val="0D0D0D"/>
                </a:solidFill>
                <a:latin typeface="Times New Roman"/>
                <a:cs typeface="Times New Roman"/>
              </a:rPr>
              <a:t>each</a:t>
            </a:r>
            <a:r>
              <a:rPr sz="1440" spc="15" dirty="0">
                <a:solidFill>
                  <a:srgbClr val="0D0D0D"/>
                </a:solidFill>
                <a:latin typeface="Times New Roman"/>
                <a:cs typeface="Times New Roman"/>
              </a:rPr>
              <a:t> </a:t>
            </a:r>
            <a:r>
              <a:rPr sz="1440" spc="-15" dirty="0">
                <a:solidFill>
                  <a:srgbClr val="0D0D0D"/>
                </a:solidFill>
                <a:latin typeface="Times New Roman"/>
                <a:cs typeface="Times New Roman"/>
              </a:rPr>
              <a:t>user.</a:t>
            </a:r>
            <a:r>
              <a:rPr sz="1440" dirty="0">
                <a:solidFill>
                  <a:srgbClr val="0D0D0D"/>
                </a:solidFill>
                <a:latin typeface="Times New Roman"/>
                <a:cs typeface="Times New Roman"/>
              </a:rPr>
              <a:t> This</a:t>
            </a:r>
            <a:r>
              <a:rPr sz="1440" spc="5" dirty="0">
                <a:solidFill>
                  <a:srgbClr val="0D0D0D"/>
                </a:solidFill>
                <a:latin typeface="Times New Roman"/>
                <a:cs typeface="Times New Roman"/>
              </a:rPr>
              <a:t> </a:t>
            </a:r>
            <a:r>
              <a:rPr sz="1440" dirty="0">
                <a:solidFill>
                  <a:srgbClr val="0D0D0D"/>
                </a:solidFill>
                <a:latin typeface="Times New Roman"/>
                <a:cs typeface="Times New Roman"/>
              </a:rPr>
              <a:t>profile </a:t>
            </a:r>
            <a:r>
              <a:rPr sz="1440" spc="-5" dirty="0">
                <a:solidFill>
                  <a:srgbClr val="0D0D0D"/>
                </a:solidFill>
                <a:latin typeface="Times New Roman"/>
                <a:cs typeface="Times New Roman"/>
              </a:rPr>
              <a:t>is</a:t>
            </a:r>
            <a:r>
              <a:rPr sz="1440" spc="15" dirty="0">
                <a:solidFill>
                  <a:srgbClr val="0D0D0D"/>
                </a:solidFill>
                <a:latin typeface="Times New Roman"/>
                <a:cs typeface="Times New Roman"/>
              </a:rPr>
              <a:t> </a:t>
            </a:r>
            <a:r>
              <a:rPr sz="1440" dirty="0">
                <a:solidFill>
                  <a:srgbClr val="0D0D0D"/>
                </a:solidFill>
                <a:latin typeface="Times New Roman"/>
                <a:cs typeface="Times New Roman"/>
              </a:rPr>
              <a:t>then </a:t>
            </a:r>
            <a:r>
              <a:rPr sz="1440" spc="-5" dirty="0">
                <a:solidFill>
                  <a:srgbClr val="0D0D0D"/>
                </a:solidFill>
                <a:latin typeface="Times New Roman"/>
                <a:cs typeface="Times New Roman"/>
              </a:rPr>
              <a:t>used </a:t>
            </a:r>
            <a:r>
              <a:rPr sz="1440" spc="-285" dirty="0">
                <a:solidFill>
                  <a:srgbClr val="0D0D0D"/>
                </a:solidFill>
                <a:latin typeface="Times New Roman"/>
                <a:cs typeface="Times New Roman"/>
              </a:rPr>
              <a:t> </a:t>
            </a:r>
            <a:r>
              <a:rPr sz="1440" dirty="0">
                <a:solidFill>
                  <a:srgbClr val="0D0D0D"/>
                </a:solidFill>
                <a:latin typeface="Times New Roman"/>
                <a:cs typeface="Times New Roman"/>
              </a:rPr>
              <a:t>to</a:t>
            </a:r>
            <a:r>
              <a:rPr sz="1440" spc="-5" dirty="0">
                <a:solidFill>
                  <a:srgbClr val="0D0D0D"/>
                </a:solidFill>
                <a:latin typeface="Times New Roman"/>
                <a:cs typeface="Times New Roman"/>
              </a:rPr>
              <a:t> </a:t>
            </a:r>
            <a:r>
              <a:rPr sz="1440" dirty="0">
                <a:solidFill>
                  <a:srgbClr val="0D0D0D"/>
                </a:solidFill>
                <a:latin typeface="Times New Roman"/>
                <a:cs typeface="Times New Roman"/>
              </a:rPr>
              <a:t>identify</a:t>
            </a:r>
            <a:r>
              <a:rPr sz="1440" spc="20" dirty="0">
                <a:solidFill>
                  <a:srgbClr val="0D0D0D"/>
                </a:solidFill>
                <a:latin typeface="Times New Roman"/>
                <a:cs typeface="Times New Roman"/>
              </a:rPr>
              <a:t> </a:t>
            </a:r>
            <a:r>
              <a:rPr sz="1440" dirty="0">
                <a:solidFill>
                  <a:srgbClr val="0D0D0D"/>
                </a:solidFill>
                <a:latin typeface="Times New Roman"/>
                <a:cs typeface="Times New Roman"/>
              </a:rPr>
              <a:t>the</a:t>
            </a:r>
            <a:r>
              <a:rPr sz="1440" spc="5" dirty="0">
                <a:solidFill>
                  <a:srgbClr val="0D0D0D"/>
                </a:solidFill>
                <a:latin typeface="Times New Roman"/>
                <a:cs typeface="Times New Roman"/>
              </a:rPr>
              <a:t> </a:t>
            </a:r>
            <a:r>
              <a:rPr sz="1440" dirty="0">
                <a:solidFill>
                  <a:srgbClr val="0D0D0D"/>
                </a:solidFill>
                <a:latin typeface="Times New Roman"/>
                <a:cs typeface="Times New Roman"/>
              </a:rPr>
              <a:t>most</a:t>
            </a:r>
            <a:r>
              <a:rPr sz="1440" spc="-10" dirty="0">
                <a:solidFill>
                  <a:srgbClr val="0D0D0D"/>
                </a:solidFill>
                <a:latin typeface="Times New Roman"/>
                <a:cs typeface="Times New Roman"/>
              </a:rPr>
              <a:t> </a:t>
            </a:r>
            <a:r>
              <a:rPr sz="1440" spc="-5" dirty="0">
                <a:solidFill>
                  <a:srgbClr val="0D0D0D"/>
                </a:solidFill>
                <a:latin typeface="Times New Roman"/>
                <a:cs typeface="Times New Roman"/>
              </a:rPr>
              <a:t>relevant</a:t>
            </a:r>
            <a:r>
              <a:rPr sz="1440" spc="30" dirty="0">
                <a:solidFill>
                  <a:srgbClr val="0D0D0D"/>
                </a:solidFill>
                <a:latin typeface="Times New Roman"/>
                <a:cs typeface="Times New Roman"/>
              </a:rPr>
              <a:t> </a:t>
            </a:r>
            <a:r>
              <a:rPr sz="1440" spc="-5" dirty="0">
                <a:solidFill>
                  <a:srgbClr val="0D0D0D"/>
                </a:solidFill>
                <a:latin typeface="Times New Roman"/>
                <a:cs typeface="Times New Roman"/>
              </a:rPr>
              <a:t>information</a:t>
            </a:r>
            <a:r>
              <a:rPr sz="1440" spc="25" dirty="0">
                <a:solidFill>
                  <a:srgbClr val="0D0D0D"/>
                </a:solidFill>
                <a:latin typeface="Times New Roman"/>
                <a:cs typeface="Times New Roman"/>
              </a:rPr>
              <a:t> </a:t>
            </a:r>
            <a:r>
              <a:rPr sz="1440" dirty="0">
                <a:solidFill>
                  <a:srgbClr val="0D0D0D"/>
                </a:solidFill>
                <a:latin typeface="Times New Roman"/>
                <a:cs typeface="Times New Roman"/>
              </a:rPr>
              <a:t>for that</a:t>
            </a:r>
            <a:r>
              <a:rPr sz="1440" spc="10" dirty="0">
                <a:solidFill>
                  <a:srgbClr val="0D0D0D"/>
                </a:solidFill>
                <a:latin typeface="Times New Roman"/>
                <a:cs typeface="Times New Roman"/>
              </a:rPr>
              <a:t> </a:t>
            </a:r>
            <a:r>
              <a:rPr sz="1440" spc="-15" dirty="0">
                <a:solidFill>
                  <a:srgbClr val="0D0D0D"/>
                </a:solidFill>
                <a:latin typeface="Times New Roman"/>
                <a:cs typeface="Times New Roman"/>
              </a:rPr>
              <a:t>user.</a:t>
            </a:r>
            <a:endParaRPr sz="1440">
              <a:latin typeface="Times New Roman"/>
              <a:cs typeface="Times New Roman"/>
            </a:endParaRPr>
          </a:p>
          <a:p>
            <a:pPr>
              <a:lnSpc>
                <a:spcPct val="100000"/>
              </a:lnSpc>
              <a:buClr>
                <a:srgbClr val="0D0D0D"/>
              </a:buClr>
              <a:buFont typeface="Times New Roman"/>
              <a:buAutoNum type="arabicPeriod"/>
            </a:pPr>
            <a:endParaRPr sz="1500">
              <a:latin typeface="Times New Roman"/>
              <a:cs typeface="Times New Roman"/>
            </a:endParaRPr>
          </a:p>
          <a:p>
            <a:pPr marL="127635" indent="-114935">
              <a:lnSpc>
                <a:spcPct val="100000"/>
              </a:lnSpc>
              <a:spcBef>
                <a:spcPts val="5"/>
              </a:spcBef>
              <a:buSzPct val="91666"/>
              <a:buAutoNum type="arabicPeriod"/>
              <a:tabLst>
                <a:tab pos="127635" algn="l"/>
              </a:tabLst>
            </a:pPr>
            <a:r>
              <a:rPr sz="1440" b="1" spc="-5" dirty="0">
                <a:solidFill>
                  <a:srgbClr val="0D0D0D"/>
                </a:solidFill>
                <a:latin typeface="Times New Roman"/>
                <a:cs typeface="Times New Roman"/>
              </a:rPr>
              <a:t>Automated</a:t>
            </a:r>
            <a:r>
              <a:rPr sz="1440" b="1" spc="250" dirty="0">
                <a:solidFill>
                  <a:srgbClr val="0D0D0D"/>
                </a:solidFill>
                <a:latin typeface="Times New Roman"/>
                <a:cs typeface="Times New Roman"/>
              </a:rPr>
              <a:t> </a:t>
            </a:r>
            <a:r>
              <a:rPr sz="1440" b="1" spc="-5" dirty="0">
                <a:solidFill>
                  <a:srgbClr val="0D0D0D"/>
                </a:solidFill>
                <a:latin typeface="Times New Roman"/>
                <a:cs typeface="Times New Roman"/>
              </a:rPr>
              <a:t>Searching</a:t>
            </a:r>
            <a:r>
              <a:rPr sz="1440" spc="-5" dirty="0">
                <a:solidFill>
                  <a:srgbClr val="0D0D0D"/>
                </a:solidFill>
                <a:latin typeface="Times New Roman"/>
                <a:cs typeface="Times New Roman"/>
              </a:rPr>
              <a:t>:</a:t>
            </a:r>
            <a:r>
              <a:rPr sz="1440" spc="245" dirty="0">
                <a:solidFill>
                  <a:srgbClr val="0D0D0D"/>
                </a:solidFill>
                <a:latin typeface="Times New Roman"/>
                <a:cs typeface="Times New Roman"/>
              </a:rPr>
              <a:t> </a:t>
            </a:r>
            <a:r>
              <a:rPr sz="1440" spc="-5" dirty="0">
                <a:solidFill>
                  <a:srgbClr val="0D0D0D"/>
                </a:solidFill>
                <a:latin typeface="Times New Roman"/>
                <a:cs typeface="Times New Roman"/>
              </a:rPr>
              <a:t>Based</a:t>
            </a:r>
            <a:r>
              <a:rPr sz="1440" spc="245" dirty="0">
                <a:solidFill>
                  <a:srgbClr val="0D0D0D"/>
                </a:solidFill>
                <a:latin typeface="Times New Roman"/>
                <a:cs typeface="Times New Roman"/>
              </a:rPr>
              <a:t> </a:t>
            </a:r>
            <a:r>
              <a:rPr sz="1440" dirty="0">
                <a:solidFill>
                  <a:srgbClr val="0D0D0D"/>
                </a:solidFill>
                <a:latin typeface="Times New Roman"/>
                <a:cs typeface="Times New Roman"/>
              </a:rPr>
              <a:t>on</a:t>
            </a:r>
            <a:r>
              <a:rPr sz="1440" spc="260" dirty="0">
                <a:solidFill>
                  <a:srgbClr val="0D0D0D"/>
                </a:solidFill>
                <a:latin typeface="Times New Roman"/>
                <a:cs typeface="Times New Roman"/>
              </a:rPr>
              <a:t> </a:t>
            </a:r>
            <a:r>
              <a:rPr sz="1440" dirty="0">
                <a:solidFill>
                  <a:srgbClr val="0D0D0D"/>
                </a:solidFill>
                <a:latin typeface="Times New Roman"/>
                <a:cs typeface="Times New Roman"/>
              </a:rPr>
              <a:t>the</a:t>
            </a:r>
            <a:r>
              <a:rPr sz="1440" spc="240" dirty="0">
                <a:solidFill>
                  <a:srgbClr val="0D0D0D"/>
                </a:solidFill>
                <a:latin typeface="Times New Roman"/>
                <a:cs typeface="Times New Roman"/>
              </a:rPr>
              <a:t> </a:t>
            </a:r>
            <a:r>
              <a:rPr sz="1440" dirty="0">
                <a:solidFill>
                  <a:srgbClr val="0D0D0D"/>
                </a:solidFill>
                <a:latin typeface="Times New Roman"/>
                <a:cs typeface="Times New Roman"/>
              </a:rPr>
              <a:t>user</a:t>
            </a:r>
            <a:r>
              <a:rPr sz="1440" spc="240" dirty="0">
                <a:solidFill>
                  <a:srgbClr val="0D0D0D"/>
                </a:solidFill>
                <a:latin typeface="Times New Roman"/>
                <a:cs typeface="Times New Roman"/>
              </a:rPr>
              <a:t> </a:t>
            </a:r>
            <a:r>
              <a:rPr sz="1440" dirty="0">
                <a:solidFill>
                  <a:srgbClr val="0D0D0D"/>
                </a:solidFill>
                <a:latin typeface="Times New Roman"/>
                <a:cs typeface="Times New Roman"/>
              </a:rPr>
              <a:t>profiles,</a:t>
            </a:r>
            <a:r>
              <a:rPr sz="1440" spc="250" dirty="0">
                <a:solidFill>
                  <a:srgbClr val="0D0D0D"/>
                </a:solidFill>
                <a:latin typeface="Times New Roman"/>
                <a:cs typeface="Times New Roman"/>
              </a:rPr>
              <a:t> </a:t>
            </a:r>
            <a:r>
              <a:rPr sz="1440" dirty="0">
                <a:solidFill>
                  <a:srgbClr val="0D0D0D"/>
                </a:solidFill>
                <a:latin typeface="Times New Roman"/>
                <a:cs typeface="Times New Roman"/>
              </a:rPr>
              <a:t>the</a:t>
            </a:r>
            <a:r>
              <a:rPr sz="1440" spc="240" dirty="0">
                <a:solidFill>
                  <a:srgbClr val="0D0D0D"/>
                </a:solidFill>
                <a:latin typeface="Times New Roman"/>
                <a:cs typeface="Times New Roman"/>
              </a:rPr>
              <a:t> </a:t>
            </a:r>
            <a:r>
              <a:rPr sz="1440" spc="-5" dirty="0">
                <a:solidFill>
                  <a:srgbClr val="0D0D0D"/>
                </a:solidFill>
                <a:latin typeface="Times New Roman"/>
                <a:cs typeface="Times New Roman"/>
              </a:rPr>
              <a:t>system</a:t>
            </a:r>
            <a:r>
              <a:rPr sz="1440" spc="270" dirty="0">
                <a:solidFill>
                  <a:srgbClr val="0D0D0D"/>
                </a:solidFill>
                <a:latin typeface="Times New Roman"/>
                <a:cs typeface="Times New Roman"/>
              </a:rPr>
              <a:t> </a:t>
            </a:r>
            <a:r>
              <a:rPr sz="1440" dirty="0">
                <a:solidFill>
                  <a:srgbClr val="0D0D0D"/>
                </a:solidFill>
                <a:latin typeface="Times New Roman"/>
                <a:cs typeface="Times New Roman"/>
              </a:rPr>
              <a:t>continuously</a:t>
            </a:r>
            <a:r>
              <a:rPr sz="1440" spc="225" dirty="0">
                <a:solidFill>
                  <a:srgbClr val="0D0D0D"/>
                </a:solidFill>
                <a:latin typeface="Times New Roman"/>
                <a:cs typeface="Times New Roman"/>
              </a:rPr>
              <a:t> </a:t>
            </a:r>
            <a:r>
              <a:rPr sz="1440" dirty="0">
                <a:solidFill>
                  <a:srgbClr val="0D0D0D"/>
                </a:solidFill>
                <a:latin typeface="Times New Roman"/>
                <a:cs typeface="Times New Roman"/>
              </a:rPr>
              <a:t>monitors</a:t>
            </a:r>
            <a:r>
              <a:rPr sz="1440" spc="250" dirty="0">
                <a:solidFill>
                  <a:srgbClr val="0D0D0D"/>
                </a:solidFill>
                <a:latin typeface="Times New Roman"/>
                <a:cs typeface="Times New Roman"/>
              </a:rPr>
              <a:t> </a:t>
            </a:r>
            <a:r>
              <a:rPr sz="1440" dirty="0">
                <a:solidFill>
                  <a:srgbClr val="0D0D0D"/>
                </a:solidFill>
                <a:latin typeface="Times New Roman"/>
                <a:cs typeface="Times New Roman"/>
              </a:rPr>
              <a:t>various</a:t>
            </a:r>
            <a:r>
              <a:rPr sz="1440" spc="254" dirty="0">
                <a:solidFill>
                  <a:srgbClr val="0D0D0D"/>
                </a:solidFill>
                <a:latin typeface="Times New Roman"/>
                <a:cs typeface="Times New Roman"/>
              </a:rPr>
              <a:t> </a:t>
            </a:r>
            <a:r>
              <a:rPr sz="1440" spc="-5" dirty="0">
                <a:solidFill>
                  <a:srgbClr val="0D0D0D"/>
                </a:solidFill>
                <a:latin typeface="Times New Roman"/>
                <a:cs typeface="Times New Roman"/>
              </a:rPr>
              <a:t>sources</a:t>
            </a:r>
            <a:r>
              <a:rPr sz="1440" spc="245" dirty="0">
                <a:solidFill>
                  <a:srgbClr val="0D0D0D"/>
                </a:solidFill>
                <a:latin typeface="Times New Roman"/>
                <a:cs typeface="Times New Roman"/>
              </a:rPr>
              <a:t> </a:t>
            </a:r>
            <a:r>
              <a:rPr sz="1440" spc="5" dirty="0">
                <a:solidFill>
                  <a:srgbClr val="0D0D0D"/>
                </a:solidFill>
                <a:latin typeface="Times New Roman"/>
                <a:cs typeface="Times New Roman"/>
              </a:rPr>
              <a:t>of</a:t>
            </a:r>
            <a:r>
              <a:rPr sz="1440" spc="245" dirty="0">
                <a:solidFill>
                  <a:srgbClr val="0D0D0D"/>
                </a:solidFill>
                <a:latin typeface="Times New Roman"/>
                <a:cs typeface="Times New Roman"/>
              </a:rPr>
              <a:t> </a:t>
            </a:r>
            <a:r>
              <a:rPr sz="1440" dirty="0">
                <a:solidFill>
                  <a:srgbClr val="0D0D0D"/>
                </a:solidFill>
                <a:latin typeface="Times New Roman"/>
                <a:cs typeface="Times New Roman"/>
              </a:rPr>
              <a:t>information</a:t>
            </a:r>
            <a:r>
              <a:rPr sz="1440" spc="275" dirty="0">
                <a:solidFill>
                  <a:srgbClr val="0D0D0D"/>
                </a:solidFill>
                <a:latin typeface="Times New Roman"/>
                <a:cs typeface="Times New Roman"/>
              </a:rPr>
              <a:t> </a:t>
            </a:r>
            <a:r>
              <a:rPr sz="1440" spc="-5" dirty="0">
                <a:solidFill>
                  <a:srgbClr val="0D0D0D"/>
                </a:solidFill>
                <a:latin typeface="Times New Roman"/>
                <a:cs typeface="Times New Roman"/>
              </a:rPr>
              <a:t>(such</a:t>
            </a:r>
            <a:r>
              <a:rPr sz="1440" spc="254" dirty="0">
                <a:solidFill>
                  <a:srgbClr val="0D0D0D"/>
                </a:solidFill>
                <a:latin typeface="Times New Roman"/>
                <a:cs typeface="Times New Roman"/>
              </a:rPr>
              <a:t> </a:t>
            </a:r>
            <a:r>
              <a:rPr sz="1440" spc="-10" dirty="0">
                <a:solidFill>
                  <a:srgbClr val="0D0D0D"/>
                </a:solidFill>
                <a:latin typeface="Times New Roman"/>
                <a:cs typeface="Times New Roman"/>
              </a:rPr>
              <a:t>as</a:t>
            </a:r>
            <a:endParaRPr sz="1440">
              <a:latin typeface="Times New Roman"/>
              <a:cs typeface="Times New Roman"/>
            </a:endParaRPr>
          </a:p>
          <a:p>
            <a:pPr marL="12700">
              <a:lnSpc>
                <a:spcPct val="100000"/>
              </a:lnSpc>
            </a:pPr>
            <a:r>
              <a:rPr sz="1440" spc="-5" dirty="0">
                <a:solidFill>
                  <a:srgbClr val="0D0D0D"/>
                </a:solidFill>
                <a:latin typeface="Times New Roman"/>
                <a:cs typeface="Times New Roman"/>
              </a:rPr>
              <a:t>databases,</a:t>
            </a:r>
            <a:r>
              <a:rPr sz="1440" spc="30" dirty="0">
                <a:solidFill>
                  <a:srgbClr val="0D0D0D"/>
                </a:solidFill>
                <a:latin typeface="Times New Roman"/>
                <a:cs typeface="Times New Roman"/>
              </a:rPr>
              <a:t> </a:t>
            </a:r>
            <a:r>
              <a:rPr sz="1440" spc="-5" dirty="0">
                <a:solidFill>
                  <a:srgbClr val="0D0D0D"/>
                </a:solidFill>
                <a:latin typeface="Times New Roman"/>
                <a:cs typeface="Times New Roman"/>
              </a:rPr>
              <a:t>journals,</a:t>
            </a:r>
            <a:r>
              <a:rPr sz="1440" spc="25" dirty="0">
                <a:solidFill>
                  <a:srgbClr val="0D0D0D"/>
                </a:solidFill>
                <a:latin typeface="Times New Roman"/>
                <a:cs typeface="Times New Roman"/>
              </a:rPr>
              <a:t> </a:t>
            </a:r>
            <a:r>
              <a:rPr sz="1440" spc="-5" dirty="0">
                <a:solidFill>
                  <a:srgbClr val="0D0D0D"/>
                </a:solidFill>
                <a:latin typeface="Times New Roman"/>
                <a:cs typeface="Times New Roman"/>
              </a:rPr>
              <a:t>websites)</a:t>
            </a:r>
            <a:r>
              <a:rPr sz="1440" spc="15" dirty="0">
                <a:solidFill>
                  <a:srgbClr val="0D0D0D"/>
                </a:solidFill>
                <a:latin typeface="Times New Roman"/>
                <a:cs typeface="Times New Roman"/>
              </a:rPr>
              <a:t> </a:t>
            </a:r>
            <a:r>
              <a:rPr sz="1440" spc="-5" dirty="0">
                <a:solidFill>
                  <a:srgbClr val="0D0D0D"/>
                </a:solidFill>
                <a:latin typeface="Times New Roman"/>
                <a:cs typeface="Times New Roman"/>
              </a:rPr>
              <a:t>for</a:t>
            </a:r>
            <a:r>
              <a:rPr sz="1440" spc="20" dirty="0">
                <a:solidFill>
                  <a:srgbClr val="0D0D0D"/>
                </a:solidFill>
                <a:latin typeface="Times New Roman"/>
                <a:cs typeface="Times New Roman"/>
              </a:rPr>
              <a:t> </a:t>
            </a:r>
            <a:r>
              <a:rPr sz="1440" spc="-5" dirty="0">
                <a:solidFill>
                  <a:srgbClr val="0D0D0D"/>
                </a:solidFill>
                <a:latin typeface="Times New Roman"/>
                <a:cs typeface="Times New Roman"/>
              </a:rPr>
              <a:t>new</a:t>
            </a:r>
            <a:r>
              <a:rPr sz="1440" spc="15" dirty="0">
                <a:solidFill>
                  <a:srgbClr val="0D0D0D"/>
                </a:solidFill>
                <a:latin typeface="Times New Roman"/>
                <a:cs typeface="Times New Roman"/>
              </a:rPr>
              <a:t> </a:t>
            </a:r>
            <a:r>
              <a:rPr sz="1440" spc="-5" dirty="0">
                <a:solidFill>
                  <a:srgbClr val="0D0D0D"/>
                </a:solidFill>
                <a:latin typeface="Times New Roman"/>
                <a:cs typeface="Times New Roman"/>
              </a:rPr>
              <a:t>content</a:t>
            </a:r>
            <a:r>
              <a:rPr sz="1440" spc="35" dirty="0">
                <a:solidFill>
                  <a:srgbClr val="0D0D0D"/>
                </a:solidFill>
                <a:latin typeface="Times New Roman"/>
                <a:cs typeface="Times New Roman"/>
              </a:rPr>
              <a:t> </a:t>
            </a:r>
            <a:r>
              <a:rPr sz="1440" spc="-5" dirty="0">
                <a:solidFill>
                  <a:srgbClr val="0D0D0D"/>
                </a:solidFill>
                <a:latin typeface="Times New Roman"/>
                <a:cs typeface="Times New Roman"/>
              </a:rPr>
              <a:t>that</a:t>
            </a:r>
            <a:r>
              <a:rPr sz="1440" spc="25" dirty="0">
                <a:solidFill>
                  <a:srgbClr val="0D0D0D"/>
                </a:solidFill>
                <a:latin typeface="Times New Roman"/>
                <a:cs typeface="Times New Roman"/>
              </a:rPr>
              <a:t> </a:t>
            </a:r>
            <a:r>
              <a:rPr sz="1440" spc="-5" dirty="0">
                <a:solidFill>
                  <a:srgbClr val="0D0D0D"/>
                </a:solidFill>
                <a:latin typeface="Times New Roman"/>
                <a:cs typeface="Times New Roman"/>
              </a:rPr>
              <a:t>matches</a:t>
            </a:r>
            <a:r>
              <a:rPr sz="1440" spc="35" dirty="0">
                <a:solidFill>
                  <a:srgbClr val="0D0D0D"/>
                </a:solidFill>
                <a:latin typeface="Times New Roman"/>
                <a:cs typeface="Times New Roman"/>
              </a:rPr>
              <a:t> </a:t>
            </a:r>
            <a:r>
              <a:rPr sz="1440" dirty="0">
                <a:solidFill>
                  <a:srgbClr val="0D0D0D"/>
                </a:solidFill>
                <a:latin typeface="Times New Roman"/>
                <a:cs typeface="Times New Roman"/>
              </a:rPr>
              <a:t>the</a:t>
            </a:r>
            <a:r>
              <a:rPr sz="1440" spc="20" dirty="0">
                <a:solidFill>
                  <a:srgbClr val="0D0D0D"/>
                </a:solidFill>
                <a:latin typeface="Times New Roman"/>
                <a:cs typeface="Times New Roman"/>
              </a:rPr>
              <a:t> </a:t>
            </a:r>
            <a:r>
              <a:rPr sz="1440" spc="-5" dirty="0">
                <a:solidFill>
                  <a:srgbClr val="0D0D0D"/>
                </a:solidFill>
                <a:latin typeface="Times New Roman"/>
                <a:cs typeface="Times New Roman"/>
              </a:rPr>
              <a:t>users'</a:t>
            </a:r>
            <a:r>
              <a:rPr sz="1440" spc="15" dirty="0">
                <a:solidFill>
                  <a:srgbClr val="0D0D0D"/>
                </a:solidFill>
                <a:latin typeface="Times New Roman"/>
                <a:cs typeface="Times New Roman"/>
              </a:rPr>
              <a:t> </a:t>
            </a:r>
            <a:r>
              <a:rPr sz="1440" spc="-5" dirty="0">
                <a:solidFill>
                  <a:srgbClr val="0D0D0D"/>
                </a:solidFill>
                <a:latin typeface="Times New Roman"/>
                <a:cs typeface="Times New Roman"/>
              </a:rPr>
              <a:t>interests.</a:t>
            </a:r>
            <a:endParaRPr sz="1440">
              <a:latin typeface="Times New Roman"/>
              <a:cs typeface="Times New Roman"/>
            </a:endParaRPr>
          </a:p>
          <a:p>
            <a:pPr>
              <a:lnSpc>
                <a:spcPct val="100000"/>
              </a:lnSpc>
              <a:spcBef>
                <a:spcPts val="5"/>
              </a:spcBef>
            </a:pPr>
            <a:endParaRPr sz="1500">
              <a:latin typeface="Times New Roman"/>
              <a:cs typeface="Times New Roman"/>
            </a:endParaRPr>
          </a:p>
          <a:p>
            <a:pPr marL="12700" marR="5080">
              <a:lnSpc>
                <a:spcPct val="100000"/>
              </a:lnSpc>
              <a:buSzPct val="91666"/>
              <a:buAutoNum type="arabicPeriod" startAt="3"/>
              <a:tabLst>
                <a:tab pos="127635" algn="l"/>
              </a:tabLst>
            </a:pPr>
            <a:r>
              <a:rPr sz="1440" b="1" spc="-5" dirty="0">
                <a:solidFill>
                  <a:srgbClr val="0D0D0D"/>
                </a:solidFill>
                <a:latin typeface="Times New Roman"/>
                <a:cs typeface="Times New Roman"/>
              </a:rPr>
              <a:t>Notification</a:t>
            </a:r>
            <a:r>
              <a:rPr sz="1440" spc="-5" dirty="0">
                <a:solidFill>
                  <a:srgbClr val="0D0D0D"/>
                </a:solidFill>
                <a:latin typeface="Times New Roman"/>
                <a:cs typeface="Times New Roman"/>
              </a:rPr>
              <a:t>:</a:t>
            </a:r>
            <a:r>
              <a:rPr sz="1440" spc="160" dirty="0">
                <a:solidFill>
                  <a:srgbClr val="0D0D0D"/>
                </a:solidFill>
                <a:latin typeface="Times New Roman"/>
                <a:cs typeface="Times New Roman"/>
              </a:rPr>
              <a:t> </a:t>
            </a:r>
            <a:r>
              <a:rPr sz="1440" dirty="0">
                <a:solidFill>
                  <a:srgbClr val="0D0D0D"/>
                </a:solidFill>
                <a:latin typeface="Times New Roman"/>
                <a:cs typeface="Times New Roman"/>
              </a:rPr>
              <a:t>When</a:t>
            </a:r>
            <a:r>
              <a:rPr sz="1440" spc="165" dirty="0">
                <a:solidFill>
                  <a:srgbClr val="0D0D0D"/>
                </a:solidFill>
                <a:latin typeface="Times New Roman"/>
                <a:cs typeface="Times New Roman"/>
              </a:rPr>
              <a:t> </a:t>
            </a:r>
            <a:r>
              <a:rPr sz="1440" dirty="0">
                <a:solidFill>
                  <a:srgbClr val="0D0D0D"/>
                </a:solidFill>
                <a:latin typeface="Times New Roman"/>
                <a:cs typeface="Times New Roman"/>
              </a:rPr>
              <a:t>the</a:t>
            </a:r>
            <a:r>
              <a:rPr sz="1440" spc="165" dirty="0">
                <a:solidFill>
                  <a:srgbClr val="0D0D0D"/>
                </a:solidFill>
                <a:latin typeface="Times New Roman"/>
                <a:cs typeface="Times New Roman"/>
              </a:rPr>
              <a:t> </a:t>
            </a:r>
            <a:r>
              <a:rPr sz="1440" spc="-5" dirty="0">
                <a:solidFill>
                  <a:srgbClr val="0D0D0D"/>
                </a:solidFill>
                <a:latin typeface="Times New Roman"/>
                <a:cs typeface="Times New Roman"/>
              </a:rPr>
              <a:t>system</a:t>
            </a:r>
            <a:r>
              <a:rPr sz="1440" spc="165" dirty="0">
                <a:solidFill>
                  <a:srgbClr val="0D0D0D"/>
                </a:solidFill>
                <a:latin typeface="Times New Roman"/>
                <a:cs typeface="Times New Roman"/>
              </a:rPr>
              <a:t> </a:t>
            </a:r>
            <a:r>
              <a:rPr sz="1440" dirty="0">
                <a:solidFill>
                  <a:srgbClr val="0D0D0D"/>
                </a:solidFill>
                <a:latin typeface="Times New Roman"/>
                <a:cs typeface="Times New Roman"/>
              </a:rPr>
              <a:t>identifies</a:t>
            </a:r>
            <a:r>
              <a:rPr sz="1440" spc="170" dirty="0">
                <a:solidFill>
                  <a:srgbClr val="0D0D0D"/>
                </a:solidFill>
                <a:latin typeface="Times New Roman"/>
                <a:cs typeface="Times New Roman"/>
              </a:rPr>
              <a:t> </a:t>
            </a:r>
            <a:r>
              <a:rPr sz="1440" dirty="0">
                <a:solidFill>
                  <a:srgbClr val="0D0D0D"/>
                </a:solidFill>
                <a:latin typeface="Times New Roman"/>
                <a:cs typeface="Times New Roman"/>
              </a:rPr>
              <a:t>relevant</a:t>
            </a:r>
            <a:r>
              <a:rPr sz="1440" spc="165" dirty="0">
                <a:solidFill>
                  <a:srgbClr val="0D0D0D"/>
                </a:solidFill>
                <a:latin typeface="Times New Roman"/>
                <a:cs typeface="Times New Roman"/>
              </a:rPr>
              <a:t> </a:t>
            </a:r>
            <a:r>
              <a:rPr sz="1440" spc="-5" dirty="0">
                <a:solidFill>
                  <a:srgbClr val="0D0D0D"/>
                </a:solidFill>
                <a:latin typeface="Times New Roman"/>
                <a:cs typeface="Times New Roman"/>
              </a:rPr>
              <a:t>new</a:t>
            </a:r>
            <a:r>
              <a:rPr sz="1440" spc="155" dirty="0">
                <a:solidFill>
                  <a:srgbClr val="0D0D0D"/>
                </a:solidFill>
                <a:latin typeface="Times New Roman"/>
                <a:cs typeface="Times New Roman"/>
              </a:rPr>
              <a:t> </a:t>
            </a:r>
            <a:r>
              <a:rPr sz="1440" dirty="0">
                <a:solidFill>
                  <a:srgbClr val="0D0D0D"/>
                </a:solidFill>
                <a:latin typeface="Times New Roman"/>
                <a:cs typeface="Times New Roman"/>
              </a:rPr>
              <a:t>information,</a:t>
            </a:r>
            <a:r>
              <a:rPr sz="1440" spc="165" dirty="0">
                <a:solidFill>
                  <a:srgbClr val="0D0D0D"/>
                </a:solidFill>
                <a:latin typeface="Times New Roman"/>
                <a:cs typeface="Times New Roman"/>
              </a:rPr>
              <a:t> </a:t>
            </a:r>
            <a:r>
              <a:rPr sz="1440" dirty="0">
                <a:solidFill>
                  <a:srgbClr val="0D0D0D"/>
                </a:solidFill>
                <a:latin typeface="Times New Roman"/>
                <a:cs typeface="Times New Roman"/>
              </a:rPr>
              <a:t>it</a:t>
            </a:r>
            <a:r>
              <a:rPr sz="1440" spc="175" dirty="0">
                <a:solidFill>
                  <a:srgbClr val="0D0D0D"/>
                </a:solidFill>
                <a:latin typeface="Times New Roman"/>
                <a:cs typeface="Times New Roman"/>
              </a:rPr>
              <a:t> </a:t>
            </a:r>
            <a:r>
              <a:rPr sz="1440" dirty="0">
                <a:solidFill>
                  <a:srgbClr val="0D0D0D"/>
                </a:solidFill>
                <a:latin typeface="Times New Roman"/>
                <a:cs typeface="Times New Roman"/>
              </a:rPr>
              <a:t>automatically</a:t>
            </a:r>
            <a:r>
              <a:rPr sz="1440" spc="150" dirty="0">
                <a:solidFill>
                  <a:srgbClr val="0D0D0D"/>
                </a:solidFill>
                <a:latin typeface="Times New Roman"/>
                <a:cs typeface="Times New Roman"/>
              </a:rPr>
              <a:t> </a:t>
            </a:r>
            <a:r>
              <a:rPr sz="1440" dirty="0">
                <a:solidFill>
                  <a:srgbClr val="0D0D0D"/>
                </a:solidFill>
                <a:latin typeface="Times New Roman"/>
                <a:cs typeface="Times New Roman"/>
              </a:rPr>
              <a:t>notifies</a:t>
            </a:r>
            <a:r>
              <a:rPr sz="1440" spc="165" dirty="0">
                <a:solidFill>
                  <a:srgbClr val="0D0D0D"/>
                </a:solidFill>
                <a:latin typeface="Times New Roman"/>
                <a:cs typeface="Times New Roman"/>
              </a:rPr>
              <a:t> </a:t>
            </a:r>
            <a:r>
              <a:rPr sz="1440" dirty="0">
                <a:solidFill>
                  <a:srgbClr val="0D0D0D"/>
                </a:solidFill>
                <a:latin typeface="Times New Roman"/>
                <a:cs typeface="Times New Roman"/>
              </a:rPr>
              <a:t>the</a:t>
            </a:r>
            <a:r>
              <a:rPr sz="1440" spc="170" dirty="0">
                <a:solidFill>
                  <a:srgbClr val="0D0D0D"/>
                </a:solidFill>
                <a:latin typeface="Times New Roman"/>
                <a:cs typeface="Times New Roman"/>
              </a:rPr>
              <a:t> </a:t>
            </a:r>
            <a:r>
              <a:rPr sz="1440" spc="-15" dirty="0">
                <a:solidFill>
                  <a:srgbClr val="0D0D0D"/>
                </a:solidFill>
                <a:latin typeface="Times New Roman"/>
                <a:cs typeface="Times New Roman"/>
              </a:rPr>
              <a:t>user,</a:t>
            </a:r>
            <a:r>
              <a:rPr sz="1440" spc="160" dirty="0">
                <a:solidFill>
                  <a:srgbClr val="0D0D0D"/>
                </a:solidFill>
                <a:latin typeface="Times New Roman"/>
                <a:cs typeface="Times New Roman"/>
              </a:rPr>
              <a:t> </a:t>
            </a:r>
            <a:r>
              <a:rPr sz="1440" dirty="0">
                <a:solidFill>
                  <a:srgbClr val="0D0D0D"/>
                </a:solidFill>
                <a:latin typeface="Times New Roman"/>
                <a:cs typeface="Times New Roman"/>
              </a:rPr>
              <a:t>often</a:t>
            </a:r>
            <a:r>
              <a:rPr sz="1440" spc="160" dirty="0">
                <a:solidFill>
                  <a:srgbClr val="0D0D0D"/>
                </a:solidFill>
                <a:latin typeface="Times New Roman"/>
                <a:cs typeface="Times New Roman"/>
              </a:rPr>
              <a:t> </a:t>
            </a:r>
            <a:r>
              <a:rPr sz="1440" dirty="0">
                <a:solidFill>
                  <a:srgbClr val="0D0D0D"/>
                </a:solidFill>
                <a:latin typeface="Times New Roman"/>
                <a:cs typeface="Times New Roman"/>
              </a:rPr>
              <a:t>via</a:t>
            </a:r>
            <a:r>
              <a:rPr sz="1440" spc="170" dirty="0">
                <a:solidFill>
                  <a:srgbClr val="0D0D0D"/>
                </a:solidFill>
                <a:latin typeface="Times New Roman"/>
                <a:cs typeface="Times New Roman"/>
              </a:rPr>
              <a:t> </a:t>
            </a:r>
            <a:r>
              <a:rPr sz="1440" dirty="0">
                <a:solidFill>
                  <a:srgbClr val="0D0D0D"/>
                </a:solidFill>
                <a:latin typeface="Times New Roman"/>
                <a:cs typeface="Times New Roman"/>
              </a:rPr>
              <a:t>email,</a:t>
            </a:r>
            <a:r>
              <a:rPr sz="1440" spc="165" dirty="0">
                <a:solidFill>
                  <a:srgbClr val="0D0D0D"/>
                </a:solidFill>
                <a:latin typeface="Times New Roman"/>
                <a:cs typeface="Times New Roman"/>
              </a:rPr>
              <a:t> </a:t>
            </a:r>
            <a:r>
              <a:rPr sz="1440" dirty="0">
                <a:solidFill>
                  <a:srgbClr val="0D0D0D"/>
                </a:solidFill>
                <a:latin typeface="Times New Roman"/>
                <a:cs typeface="Times New Roman"/>
              </a:rPr>
              <a:t>dashboard </a:t>
            </a:r>
            <a:r>
              <a:rPr sz="1440" spc="-285" dirty="0">
                <a:solidFill>
                  <a:srgbClr val="0D0D0D"/>
                </a:solidFill>
                <a:latin typeface="Times New Roman"/>
                <a:cs typeface="Times New Roman"/>
              </a:rPr>
              <a:t> </a:t>
            </a:r>
            <a:r>
              <a:rPr sz="1440" spc="-5" dirty="0">
                <a:solidFill>
                  <a:srgbClr val="0D0D0D"/>
                </a:solidFill>
                <a:latin typeface="Times New Roman"/>
                <a:cs typeface="Times New Roman"/>
              </a:rPr>
              <a:t>updates,</a:t>
            </a:r>
            <a:r>
              <a:rPr sz="1440" spc="10" dirty="0">
                <a:solidFill>
                  <a:srgbClr val="0D0D0D"/>
                </a:solidFill>
                <a:latin typeface="Times New Roman"/>
                <a:cs typeface="Times New Roman"/>
              </a:rPr>
              <a:t> </a:t>
            </a:r>
            <a:r>
              <a:rPr sz="1440" dirty="0">
                <a:solidFill>
                  <a:srgbClr val="0D0D0D"/>
                </a:solidFill>
                <a:latin typeface="Times New Roman"/>
                <a:cs typeface="Times New Roman"/>
              </a:rPr>
              <a:t>or </a:t>
            </a:r>
            <a:r>
              <a:rPr sz="1440" spc="-5" dirty="0">
                <a:solidFill>
                  <a:srgbClr val="0D0D0D"/>
                </a:solidFill>
                <a:latin typeface="Times New Roman"/>
                <a:cs typeface="Times New Roman"/>
              </a:rPr>
              <a:t>personalized</a:t>
            </a:r>
            <a:r>
              <a:rPr sz="1440" spc="25" dirty="0">
                <a:solidFill>
                  <a:srgbClr val="0D0D0D"/>
                </a:solidFill>
                <a:latin typeface="Times New Roman"/>
                <a:cs typeface="Times New Roman"/>
              </a:rPr>
              <a:t> </a:t>
            </a:r>
            <a:r>
              <a:rPr sz="1440" spc="-5" dirty="0">
                <a:solidFill>
                  <a:srgbClr val="0D0D0D"/>
                </a:solidFill>
                <a:latin typeface="Times New Roman"/>
                <a:cs typeface="Times New Roman"/>
              </a:rPr>
              <a:t>feeds.</a:t>
            </a:r>
            <a:endParaRPr sz="1440">
              <a:latin typeface="Times New Roman"/>
              <a:cs typeface="Times New Roman"/>
            </a:endParaRPr>
          </a:p>
          <a:p>
            <a:pPr>
              <a:lnSpc>
                <a:spcPct val="100000"/>
              </a:lnSpc>
              <a:buClr>
                <a:srgbClr val="0D0D0D"/>
              </a:buClr>
              <a:buFont typeface="Times New Roman"/>
              <a:buAutoNum type="arabicPeriod" startAt="3"/>
            </a:pPr>
            <a:endParaRPr sz="1500">
              <a:latin typeface="Times New Roman"/>
              <a:cs typeface="Times New Roman"/>
            </a:endParaRPr>
          </a:p>
          <a:p>
            <a:pPr marL="12700" marR="5715">
              <a:lnSpc>
                <a:spcPct val="100000"/>
              </a:lnSpc>
              <a:buSzPct val="91666"/>
              <a:buAutoNum type="arabicPeriod" startAt="3"/>
              <a:tabLst>
                <a:tab pos="127635" algn="l"/>
              </a:tabLst>
            </a:pPr>
            <a:r>
              <a:rPr sz="1440" b="1" spc="-5" dirty="0">
                <a:solidFill>
                  <a:srgbClr val="0D0D0D"/>
                </a:solidFill>
                <a:latin typeface="Times New Roman"/>
                <a:cs typeface="Times New Roman"/>
              </a:rPr>
              <a:t>Feedback</a:t>
            </a:r>
            <a:r>
              <a:rPr sz="1440" b="1" spc="265" dirty="0">
                <a:solidFill>
                  <a:srgbClr val="0D0D0D"/>
                </a:solidFill>
                <a:latin typeface="Times New Roman"/>
                <a:cs typeface="Times New Roman"/>
              </a:rPr>
              <a:t> </a:t>
            </a:r>
            <a:r>
              <a:rPr sz="1440" b="1" spc="-5" dirty="0">
                <a:solidFill>
                  <a:srgbClr val="0D0D0D"/>
                </a:solidFill>
                <a:latin typeface="Times New Roman"/>
                <a:cs typeface="Times New Roman"/>
              </a:rPr>
              <a:t>Loop</a:t>
            </a:r>
            <a:r>
              <a:rPr sz="1440" spc="-5" dirty="0">
                <a:solidFill>
                  <a:srgbClr val="0D0D0D"/>
                </a:solidFill>
                <a:latin typeface="Times New Roman"/>
                <a:cs typeface="Times New Roman"/>
              </a:rPr>
              <a:t>:</a:t>
            </a:r>
            <a:r>
              <a:rPr sz="1440" spc="254" dirty="0">
                <a:solidFill>
                  <a:srgbClr val="0D0D0D"/>
                </a:solidFill>
                <a:latin typeface="Times New Roman"/>
                <a:cs typeface="Times New Roman"/>
              </a:rPr>
              <a:t> </a:t>
            </a:r>
            <a:r>
              <a:rPr sz="1440" dirty="0">
                <a:solidFill>
                  <a:srgbClr val="0D0D0D"/>
                </a:solidFill>
                <a:latin typeface="Times New Roman"/>
                <a:cs typeface="Times New Roman"/>
              </a:rPr>
              <a:t>Many</a:t>
            </a:r>
            <a:r>
              <a:rPr sz="1440" spc="229" dirty="0">
                <a:solidFill>
                  <a:srgbClr val="0D0D0D"/>
                </a:solidFill>
                <a:latin typeface="Times New Roman"/>
                <a:cs typeface="Times New Roman"/>
              </a:rPr>
              <a:t> </a:t>
            </a:r>
            <a:r>
              <a:rPr sz="1440" spc="-5" dirty="0">
                <a:solidFill>
                  <a:srgbClr val="0D0D0D"/>
                </a:solidFill>
                <a:latin typeface="Times New Roman"/>
                <a:cs typeface="Times New Roman"/>
              </a:rPr>
              <a:t>SDI</a:t>
            </a:r>
            <a:r>
              <a:rPr sz="1440" spc="225" dirty="0">
                <a:solidFill>
                  <a:srgbClr val="0D0D0D"/>
                </a:solidFill>
                <a:latin typeface="Times New Roman"/>
                <a:cs typeface="Times New Roman"/>
              </a:rPr>
              <a:t> </a:t>
            </a:r>
            <a:r>
              <a:rPr sz="1440" spc="-5" dirty="0">
                <a:solidFill>
                  <a:srgbClr val="0D0D0D"/>
                </a:solidFill>
                <a:latin typeface="Times New Roman"/>
                <a:cs typeface="Times New Roman"/>
              </a:rPr>
              <a:t>systems</a:t>
            </a:r>
            <a:r>
              <a:rPr sz="1440" spc="260" dirty="0">
                <a:solidFill>
                  <a:srgbClr val="0D0D0D"/>
                </a:solidFill>
                <a:latin typeface="Times New Roman"/>
                <a:cs typeface="Times New Roman"/>
              </a:rPr>
              <a:t> </a:t>
            </a:r>
            <a:r>
              <a:rPr sz="1440" dirty="0">
                <a:solidFill>
                  <a:srgbClr val="0D0D0D"/>
                </a:solidFill>
                <a:latin typeface="Times New Roman"/>
                <a:cs typeface="Times New Roman"/>
              </a:rPr>
              <a:t>include</a:t>
            </a:r>
            <a:r>
              <a:rPr sz="1440" spc="265" dirty="0">
                <a:solidFill>
                  <a:srgbClr val="0D0D0D"/>
                </a:solidFill>
                <a:latin typeface="Times New Roman"/>
                <a:cs typeface="Times New Roman"/>
              </a:rPr>
              <a:t> </a:t>
            </a:r>
            <a:r>
              <a:rPr sz="1440" dirty="0">
                <a:solidFill>
                  <a:srgbClr val="0D0D0D"/>
                </a:solidFill>
                <a:latin typeface="Times New Roman"/>
                <a:cs typeface="Times New Roman"/>
              </a:rPr>
              <a:t>a</a:t>
            </a:r>
            <a:r>
              <a:rPr sz="1440" spc="260" dirty="0">
                <a:solidFill>
                  <a:srgbClr val="0D0D0D"/>
                </a:solidFill>
                <a:latin typeface="Times New Roman"/>
                <a:cs typeface="Times New Roman"/>
              </a:rPr>
              <a:t> </a:t>
            </a:r>
            <a:r>
              <a:rPr sz="1440" spc="-5" dirty="0">
                <a:solidFill>
                  <a:srgbClr val="0D0D0D"/>
                </a:solidFill>
                <a:latin typeface="Times New Roman"/>
                <a:cs typeface="Times New Roman"/>
              </a:rPr>
              <a:t>mechanism</a:t>
            </a:r>
            <a:r>
              <a:rPr sz="1440" spc="265" dirty="0">
                <a:solidFill>
                  <a:srgbClr val="0D0D0D"/>
                </a:solidFill>
                <a:latin typeface="Times New Roman"/>
                <a:cs typeface="Times New Roman"/>
              </a:rPr>
              <a:t> </a:t>
            </a:r>
            <a:r>
              <a:rPr sz="1440" dirty="0">
                <a:solidFill>
                  <a:srgbClr val="0D0D0D"/>
                </a:solidFill>
                <a:latin typeface="Times New Roman"/>
                <a:cs typeface="Times New Roman"/>
              </a:rPr>
              <a:t>for</a:t>
            </a:r>
            <a:r>
              <a:rPr sz="1440" spc="250" dirty="0">
                <a:solidFill>
                  <a:srgbClr val="0D0D0D"/>
                </a:solidFill>
                <a:latin typeface="Times New Roman"/>
                <a:cs typeface="Times New Roman"/>
              </a:rPr>
              <a:t> </a:t>
            </a:r>
            <a:r>
              <a:rPr sz="1440" spc="-5" dirty="0">
                <a:solidFill>
                  <a:srgbClr val="0D0D0D"/>
                </a:solidFill>
                <a:latin typeface="Times New Roman"/>
                <a:cs typeface="Times New Roman"/>
              </a:rPr>
              <a:t>users</a:t>
            </a:r>
            <a:r>
              <a:rPr sz="1440" spc="250" dirty="0">
                <a:solidFill>
                  <a:srgbClr val="0D0D0D"/>
                </a:solidFill>
                <a:latin typeface="Times New Roman"/>
                <a:cs typeface="Times New Roman"/>
              </a:rPr>
              <a:t> </a:t>
            </a:r>
            <a:r>
              <a:rPr sz="1440" spc="5" dirty="0">
                <a:solidFill>
                  <a:srgbClr val="0D0D0D"/>
                </a:solidFill>
                <a:latin typeface="Times New Roman"/>
                <a:cs typeface="Times New Roman"/>
              </a:rPr>
              <a:t>to</a:t>
            </a:r>
            <a:r>
              <a:rPr sz="1440" spc="254" dirty="0">
                <a:solidFill>
                  <a:srgbClr val="0D0D0D"/>
                </a:solidFill>
                <a:latin typeface="Times New Roman"/>
                <a:cs typeface="Times New Roman"/>
              </a:rPr>
              <a:t> </a:t>
            </a:r>
            <a:r>
              <a:rPr sz="1440" dirty="0">
                <a:solidFill>
                  <a:srgbClr val="0D0D0D"/>
                </a:solidFill>
                <a:latin typeface="Times New Roman"/>
                <a:cs typeface="Times New Roman"/>
              </a:rPr>
              <a:t>provide</a:t>
            </a:r>
            <a:r>
              <a:rPr sz="1440" spc="250" dirty="0">
                <a:solidFill>
                  <a:srgbClr val="0D0D0D"/>
                </a:solidFill>
                <a:latin typeface="Times New Roman"/>
                <a:cs typeface="Times New Roman"/>
              </a:rPr>
              <a:t> </a:t>
            </a:r>
            <a:r>
              <a:rPr sz="1440" dirty="0">
                <a:solidFill>
                  <a:srgbClr val="0D0D0D"/>
                </a:solidFill>
                <a:latin typeface="Times New Roman"/>
                <a:cs typeface="Times New Roman"/>
              </a:rPr>
              <a:t>feedback</a:t>
            </a:r>
            <a:r>
              <a:rPr sz="1440" spc="260" dirty="0">
                <a:solidFill>
                  <a:srgbClr val="0D0D0D"/>
                </a:solidFill>
                <a:latin typeface="Times New Roman"/>
                <a:cs typeface="Times New Roman"/>
              </a:rPr>
              <a:t> </a:t>
            </a:r>
            <a:r>
              <a:rPr sz="1440" dirty="0">
                <a:solidFill>
                  <a:srgbClr val="0D0D0D"/>
                </a:solidFill>
                <a:latin typeface="Times New Roman"/>
                <a:cs typeface="Times New Roman"/>
              </a:rPr>
              <a:t>on</a:t>
            </a:r>
            <a:r>
              <a:rPr sz="1440" spc="265" dirty="0">
                <a:solidFill>
                  <a:srgbClr val="0D0D0D"/>
                </a:solidFill>
                <a:latin typeface="Times New Roman"/>
                <a:cs typeface="Times New Roman"/>
              </a:rPr>
              <a:t> </a:t>
            </a:r>
            <a:r>
              <a:rPr sz="1440" dirty="0">
                <a:solidFill>
                  <a:srgbClr val="0D0D0D"/>
                </a:solidFill>
                <a:latin typeface="Times New Roman"/>
                <a:cs typeface="Times New Roman"/>
              </a:rPr>
              <a:t>the</a:t>
            </a:r>
            <a:r>
              <a:rPr sz="1440" spc="250" dirty="0">
                <a:solidFill>
                  <a:srgbClr val="0D0D0D"/>
                </a:solidFill>
                <a:latin typeface="Times New Roman"/>
                <a:cs typeface="Times New Roman"/>
              </a:rPr>
              <a:t> </a:t>
            </a:r>
            <a:r>
              <a:rPr sz="1440" dirty="0">
                <a:solidFill>
                  <a:srgbClr val="0D0D0D"/>
                </a:solidFill>
                <a:latin typeface="Times New Roman"/>
                <a:cs typeface="Times New Roman"/>
              </a:rPr>
              <a:t>relevance</a:t>
            </a:r>
            <a:r>
              <a:rPr sz="1440" spc="254" dirty="0">
                <a:solidFill>
                  <a:srgbClr val="0D0D0D"/>
                </a:solidFill>
                <a:latin typeface="Times New Roman"/>
                <a:cs typeface="Times New Roman"/>
              </a:rPr>
              <a:t> </a:t>
            </a:r>
            <a:r>
              <a:rPr sz="1440" dirty="0">
                <a:solidFill>
                  <a:srgbClr val="0D0D0D"/>
                </a:solidFill>
                <a:latin typeface="Times New Roman"/>
                <a:cs typeface="Times New Roman"/>
              </a:rPr>
              <a:t>of</a:t>
            </a:r>
            <a:r>
              <a:rPr sz="1440" spc="250" dirty="0">
                <a:solidFill>
                  <a:srgbClr val="0D0D0D"/>
                </a:solidFill>
                <a:latin typeface="Times New Roman"/>
                <a:cs typeface="Times New Roman"/>
              </a:rPr>
              <a:t> </a:t>
            </a:r>
            <a:r>
              <a:rPr sz="1440" dirty="0">
                <a:solidFill>
                  <a:srgbClr val="0D0D0D"/>
                </a:solidFill>
                <a:latin typeface="Times New Roman"/>
                <a:cs typeface="Times New Roman"/>
              </a:rPr>
              <a:t>the</a:t>
            </a:r>
            <a:r>
              <a:rPr sz="1440" spc="254" dirty="0">
                <a:solidFill>
                  <a:srgbClr val="0D0D0D"/>
                </a:solidFill>
                <a:latin typeface="Times New Roman"/>
                <a:cs typeface="Times New Roman"/>
              </a:rPr>
              <a:t> </a:t>
            </a:r>
            <a:r>
              <a:rPr sz="1440" dirty="0">
                <a:solidFill>
                  <a:srgbClr val="0D0D0D"/>
                </a:solidFill>
                <a:latin typeface="Times New Roman"/>
                <a:cs typeface="Times New Roman"/>
              </a:rPr>
              <a:t>information </a:t>
            </a:r>
            <a:r>
              <a:rPr sz="1440" spc="-285" dirty="0">
                <a:solidFill>
                  <a:srgbClr val="0D0D0D"/>
                </a:solidFill>
                <a:latin typeface="Times New Roman"/>
                <a:cs typeface="Times New Roman"/>
              </a:rPr>
              <a:t> </a:t>
            </a:r>
            <a:r>
              <a:rPr sz="1440" spc="-5" dirty="0">
                <a:solidFill>
                  <a:srgbClr val="0D0D0D"/>
                </a:solidFill>
                <a:latin typeface="Times New Roman"/>
                <a:cs typeface="Times New Roman"/>
              </a:rPr>
              <a:t>received.</a:t>
            </a:r>
            <a:r>
              <a:rPr sz="1440" spc="20" dirty="0">
                <a:solidFill>
                  <a:srgbClr val="0D0D0D"/>
                </a:solidFill>
                <a:latin typeface="Times New Roman"/>
                <a:cs typeface="Times New Roman"/>
              </a:rPr>
              <a:t> </a:t>
            </a:r>
            <a:r>
              <a:rPr sz="1440" dirty="0">
                <a:solidFill>
                  <a:srgbClr val="0D0D0D"/>
                </a:solidFill>
                <a:latin typeface="Times New Roman"/>
                <a:cs typeface="Times New Roman"/>
              </a:rPr>
              <a:t>This </a:t>
            </a:r>
            <a:r>
              <a:rPr sz="1440" spc="-5" dirty="0">
                <a:solidFill>
                  <a:srgbClr val="0D0D0D"/>
                </a:solidFill>
                <a:latin typeface="Times New Roman"/>
                <a:cs typeface="Times New Roman"/>
              </a:rPr>
              <a:t>feedback</a:t>
            </a:r>
            <a:r>
              <a:rPr sz="1440" spc="40" dirty="0">
                <a:solidFill>
                  <a:srgbClr val="0D0D0D"/>
                </a:solidFill>
                <a:latin typeface="Times New Roman"/>
                <a:cs typeface="Times New Roman"/>
              </a:rPr>
              <a:t> </a:t>
            </a:r>
            <a:r>
              <a:rPr sz="1440" spc="-5" dirty="0">
                <a:solidFill>
                  <a:srgbClr val="0D0D0D"/>
                </a:solidFill>
                <a:latin typeface="Times New Roman"/>
                <a:cs typeface="Times New Roman"/>
              </a:rPr>
              <a:t>is</a:t>
            </a:r>
            <a:r>
              <a:rPr sz="1440" dirty="0">
                <a:solidFill>
                  <a:srgbClr val="0D0D0D"/>
                </a:solidFill>
                <a:latin typeface="Times New Roman"/>
                <a:cs typeface="Times New Roman"/>
              </a:rPr>
              <a:t> </a:t>
            </a:r>
            <a:r>
              <a:rPr sz="1440" spc="-5" dirty="0">
                <a:solidFill>
                  <a:srgbClr val="0D0D0D"/>
                </a:solidFill>
                <a:latin typeface="Times New Roman"/>
                <a:cs typeface="Times New Roman"/>
              </a:rPr>
              <a:t>used</a:t>
            </a:r>
            <a:r>
              <a:rPr sz="1440" spc="5" dirty="0">
                <a:solidFill>
                  <a:srgbClr val="0D0D0D"/>
                </a:solidFill>
                <a:latin typeface="Times New Roman"/>
                <a:cs typeface="Times New Roman"/>
              </a:rPr>
              <a:t> </a:t>
            </a:r>
            <a:r>
              <a:rPr sz="1440" dirty="0">
                <a:solidFill>
                  <a:srgbClr val="0D0D0D"/>
                </a:solidFill>
                <a:latin typeface="Times New Roman"/>
                <a:cs typeface="Times New Roman"/>
              </a:rPr>
              <a:t>to</a:t>
            </a:r>
            <a:r>
              <a:rPr sz="1440" spc="10" dirty="0">
                <a:solidFill>
                  <a:srgbClr val="0D0D0D"/>
                </a:solidFill>
                <a:latin typeface="Times New Roman"/>
                <a:cs typeface="Times New Roman"/>
              </a:rPr>
              <a:t> </a:t>
            </a:r>
            <a:r>
              <a:rPr sz="1440" spc="-5" dirty="0">
                <a:solidFill>
                  <a:srgbClr val="0D0D0D"/>
                </a:solidFill>
                <a:latin typeface="Times New Roman"/>
                <a:cs typeface="Times New Roman"/>
              </a:rPr>
              <a:t>refine</a:t>
            </a:r>
            <a:r>
              <a:rPr sz="1440" spc="20" dirty="0">
                <a:solidFill>
                  <a:srgbClr val="0D0D0D"/>
                </a:solidFill>
                <a:latin typeface="Times New Roman"/>
                <a:cs typeface="Times New Roman"/>
              </a:rPr>
              <a:t> </a:t>
            </a:r>
            <a:r>
              <a:rPr sz="1440" spc="-5" dirty="0">
                <a:solidFill>
                  <a:srgbClr val="0D0D0D"/>
                </a:solidFill>
                <a:latin typeface="Times New Roman"/>
                <a:cs typeface="Times New Roman"/>
              </a:rPr>
              <a:t>and</a:t>
            </a:r>
            <a:r>
              <a:rPr sz="1440" spc="10" dirty="0">
                <a:solidFill>
                  <a:srgbClr val="0D0D0D"/>
                </a:solidFill>
                <a:latin typeface="Times New Roman"/>
                <a:cs typeface="Times New Roman"/>
              </a:rPr>
              <a:t> </a:t>
            </a:r>
            <a:r>
              <a:rPr sz="1440" dirty="0">
                <a:solidFill>
                  <a:srgbClr val="0D0D0D"/>
                </a:solidFill>
                <a:latin typeface="Times New Roman"/>
                <a:cs typeface="Times New Roman"/>
              </a:rPr>
              <a:t>improve</a:t>
            </a:r>
            <a:r>
              <a:rPr sz="1440" spc="10" dirty="0">
                <a:solidFill>
                  <a:srgbClr val="0D0D0D"/>
                </a:solidFill>
                <a:latin typeface="Times New Roman"/>
                <a:cs typeface="Times New Roman"/>
              </a:rPr>
              <a:t> </a:t>
            </a:r>
            <a:r>
              <a:rPr sz="1440" dirty="0">
                <a:solidFill>
                  <a:srgbClr val="0D0D0D"/>
                </a:solidFill>
                <a:latin typeface="Times New Roman"/>
                <a:cs typeface="Times New Roman"/>
              </a:rPr>
              <a:t>the</a:t>
            </a:r>
            <a:r>
              <a:rPr sz="1440" spc="5" dirty="0">
                <a:solidFill>
                  <a:srgbClr val="0D0D0D"/>
                </a:solidFill>
                <a:latin typeface="Times New Roman"/>
                <a:cs typeface="Times New Roman"/>
              </a:rPr>
              <a:t> </a:t>
            </a:r>
            <a:r>
              <a:rPr sz="1440" spc="-5" dirty="0">
                <a:solidFill>
                  <a:srgbClr val="0D0D0D"/>
                </a:solidFill>
                <a:latin typeface="Times New Roman"/>
                <a:cs typeface="Times New Roman"/>
              </a:rPr>
              <a:t>accuracy</a:t>
            </a:r>
            <a:r>
              <a:rPr sz="1440" spc="40" dirty="0">
                <a:solidFill>
                  <a:srgbClr val="0D0D0D"/>
                </a:solidFill>
                <a:latin typeface="Times New Roman"/>
                <a:cs typeface="Times New Roman"/>
              </a:rPr>
              <a:t> </a:t>
            </a:r>
            <a:r>
              <a:rPr sz="1440" dirty="0">
                <a:solidFill>
                  <a:srgbClr val="0D0D0D"/>
                </a:solidFill>
                <a:latin typeface="Times New Roman"/>
                <a:cs typeface="Times New Roman"/>
              </a:rPr>
              <a:t>of</a:t>
            </a:r>
            <a:r>
              <a:rPr sz="1440" spc="5" dirty="0">
                <a:solidFill>
                  <a:srgbClr val="0D0D0D"/>
                </a:solidFill>
                <a:latin typeface="Times New Roman"/>
                <a:cs typeface="Times New Roman"/>
              </a:rPr>
              <a:t> </a:t>
            </a:r>
            <a:r>
              <a:rPr sz="1440" spc="-5" dirty="0">
                <a:solidFill>
                  <a:srgbClr val="0D0D0D"/>
                </a:solidFill>
                <a:latin typeface="Times New Roman"/>
                <a:cs typeface="Times New Roman"/>
              </a:rPr>
              <a:t>future</a:t>
            </a:r>
            <a:r>
              <a:rPr sz="1440" spc="5" dirty="0">
                <a:solidFill>
                  <a:srgbClr val="0D0D0D"/>
                </a:solidFill>
                <a:latin typeface="Times New Roman"/>
                <a:cs typeface="Times New Roman"/>
              </a:rPr>
              <a:t> </a:t>
            </a:r>
            <a:r>
              <a:rPr sz="1440" spc="-5" dirty="0">
                <a:solidFill>
                  <a:srgbClr val="0D0D0D"/>
                </a:solidFill>
                <a:latin typeface="Times New Roman"/>
                <a:cs typeface="Times New Roman"/>
              </a:rPr>
              <a:t>information</a:t>
            </a:r>
            <a:r>
              <a:rPr sz="1440" spc="30" dirty="0">
                <a:solidFill>
                  <a:srgbClr val="0D0D0D"/>
                </a:solidFill>
                <a:latin typeface="Times New Roman"/>
                <a:cs typeface="Times New Roman"/>
              </a:rPr>
              <a:t> </a:t>
            </a:r>
            <a:r>
              <a:rPr sz="1440" spc="-5" dirty="0">
                <a:solidFill>
                  <a:srgbClr val="0D0D0D"/>
                </a:solidFill>
                <a:latin typeface="Times New Roman"/>
                <a:cs typeface="Times New Roman"/>
              </a:rPr>
              <a:t>dissemination.</a:t>
            </a:r>
            <a:endParaRPr sz="144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a417b739c9964e60" cstate="print"/>
          <a:stretch>
            <a:fillRect/>
          </a:stretch>
        </p:blipFill>
        <p:spPr>
          <a:xfrm>
            <a:off x="629524" y="131673"/>
            <a:ext cx="613638" cy="724203"/>
          </a:xfrm>
          <a:prstGeom prst="rect">
            <a:avLst/>
          </a:prstGeom>
        </p:spPr>
      </p:pic>
      <p:sp>
        <p:nvSpPr>
          <p:cNvPr id="3" name="object 3"/>
          <p:cNvSpPr txBox="1"/>
          <p:nvPr/>
        </p:nvSpPr>
        <p:spPr>
          <a:xfrm>
            <a:off x="323818" y="870661"/>
            <a:ext cx="1168146" cy="249934"/>
          </a:xfrm>
          <a:prstGeom prst="rect">
            <a:avLst/>
          </a:prstGeom>
        </p:spPr>
        <p:txBody>
          <a:bodyPr vert="horz" wrap="square" lIns="0" tIns="12700" rIns="0" bIns="0" rtlCol="0">
            <a:spAutoFit/>
          </a:bodyPr>
          <a:lstStyle/>
          <a:p>
            <a:pPr marL="12700">
              <a:lnSpc>
                <a:spcPct val="100000"/>
              </a:lnSpc>
              <a:spcBef>
                <a:spcPts val="100"/>
              </a:spcBef>
            </a:pPr>
            <a:r>
              <a:rPr sz="1440" spc="-50" dirty="0">
                <a:latin typeface="Times New Roman"/>
                <a:cs typeface="Times New Roman"/>
              </a:rPr>
              <a:t>(N</a:t>
            </a:r>
            <a:r>
              <a:rPr sz="1440" spc="-55" dirty="0">
                <a:latin typeface="Times New Roman"/>
                <a:cs typeface="Times New Roman"/>
              </a:rPr>
              <a:t>e</a:t>
            </a:r>
            <a:r>
              <a:rPr sz="1440" spc="-70" dirty="0">
                <a:latin typeface="Times New Roman"/>
                <a:cs typeface="Times New Roman"/>
              </a:rPr>
              <a:t>w</a:t>
            </a:r>
            <a:r>
              <a:rPr sz="1440" spc="-35" dirty="0">
                <a:latin typeface="Times New Roman"/>
                <a:cs typeface="Times New Roman"/>
              </a:rPr>
              <a:t> </a:t>
            </a:r>
            <a:r>
              <a:rPr sz="1440" spc="-55" dirty="0">
                <a:latin typeface="Times New Roman"/>
                <a:cs typeface="Times New Roman"/>
              </a:rPr>
              <a:t>do</a:t>
            </a:r>
            <a:r>
              <a:rPr sz="1440" spc="-85" dirty="0">
                <a:latin typeface="Times New Roman"/>
                <a:cs typeface="Times New Roman"/>
              </a:rPr>
              <a:t>c</a:t>
            </a:r>
            <a:r>
              <a:rPr sz="1440" spc="-65" dirty="0">
                <a:latin typeface="Times New Roman"/>
                <a:cs typeface="Times New Roman"/>
              </a:rPr>
              <a:t>um</a:t>
            </a:r>
            <a:r>
              <a:rPr sz="1440" spc="-40" dirty="0">
                <a:latin typeface="Times New Roman"/>
                <a:cs typeface="Times New Roman"/>
              </a:rPr>
              <a:t>e</a:t>
            </a:r>
            <a:r>
              <a:rPr sz="1440" spc="-20" dirty="0">
                <a:latin typeface="Times New Roman"/>
                <a:cs typeface="Times New Roman"/>
              </a:rPr>
              <a:t>nt)</a:t>
            </a:r>
            <a:endParaRPr sz="1440">
              <a:latin typeface="Times New Roman"/>
              <a:cs typeface="Times New Roman"/>
            </a:endParaRPr>
          </a:p>
        </p:txBody>
      </p:sp>
      <p:sp>
        <p:nvSpPr>
          <p:cNvPr id="4" name="object 4"/>
          <p:cNvSpPr txBox="1"/>
          <p:nvPr/>
        </p:nvSpPr>
        <p:spPr>
          <a:xfrm>
            <a:off x="228600" y="1634946"/>
            <a:ext cx="1642872" cy="554736"/>
          </a:xfrm>
          <a:prstGeom prst="rect">
            <a:avLst/>
          </a:prstGeom>
          <a:ln w="9525">
            <a:solidFill>
              <a:srgbClr val="000000"/>
            </a:solidFill>
          </a:ln>
        </p:spPr>
        <p:txBody>
          <a:bodyPr vert="horz" wrap="square" lIns="0" tIns="25400" rIns="0" bIns="0" rtlCol="0">
            <a:spAutoFit/>
          </a:bodyPr>
          <a:lstStyle/>
          <a:p>
            <a:pPr marL="346075" marR="272415" indent="-254635">
              <a:lnSpc>
                <a:spcPct val="100000"/>
              </a:lnSpc>
              <a:spcBef>
                <a:spcPts val="200"/>
              </a:spcBef>
            </a:pPr>
            <a:r>
              <a:rPr sz="1440" spc="-165" dirty="0">
                <a:latin typeface="Times New Roman"/>
                <a:cs typeface="Times New Roman"/>
              </a:rPr>
              <a:t>A</a:t>
            </a:r>
            <a:r>
              <a:rPr sz="1440" spc="-80" dirty="0">
                <a:latin typeface="Times New Roman"/>
                <a:cs typeface="Times New Roman"/>
              </a:rPr>
              <a:t>n</a:t>
            </a:r>
            <a:r>
              <a:rPr sz="1440" spc="-65" dirty="0">
                <a:latin typeface="Times New Roman"/>
                <a:cs typeface="Times New Roman"/>
              </a:rPr>
              <a:t>a</a:t>
            </a:r>
            <a:r>
              <a:rPr sz="1440" spc="-75" dirty="0">
                <a:latin typeface="Times New Roman"/>
                <a:cs typeface="Times New Roman"/>
              </a:rPr>
              <a:t>l</a:t>
            </a:r>
            <a:r>
              <a:rPr sz="1440" spc="-60" dirty="0">
                <a:latin typeface="Times New Roman"/>
                <a:cs typeface="Times New Roman"/>
              </a:rPr>
              <a:t>ysis,</a:t>
            </a:r>
            <a:r>
              <a:rPr sz="1440" spc="-80" dirty="0">
                <a:latin typeface="Times New Roman"/>
                <a:cs typeface="Times New Roman"/>
              </a:rPr>
              <a:t> </a:t>
            </a:r>
            <a:r>
              <a:rPr sz="1440" spc="-65" dirty="0">
                <a:latin typeface="Times New Roman"/>
                <a:cs typeface="Times New Roman"/>
              </a:rPr>
              <a:t>Ind</a:t>
            </a:r>
            <a:r>
              <a:rPr sz="1440" spc="-50" dirty="0">
                <a:latin typeface="Times New Roman"/>
                <a:cs typeface="Times New Roman"/>
              </a:rPr>
              <a:t>e</a:t>
            </a:r>
            <a:r>
              <a:rPr sz="1440" spc="-55" dirty="0">
                <a:latin typeface="Times New Roman"/>
                <a:cs typeface="Times New Roman"/>
              </a:rPr>
              <a:t>xin</a:t>
            </a:r>
            <a:r>
              <a:rPr sz="1440" spc="-70" dirty="0">
                <a:latin typeface="Times New Roman"/>
                <a:cs typeface="Times New Roman"/>
              </a:rPr>
              <a:t>g  </a:t>
            </a:r>
            <a:r>
              <a:rPr sz="1440" spc="-60" dirty="0">
                <a:latin typeface="Times New Roman"/>
                <a:cs typeface="Times New Roman"/>
              </a:rPr>
              <a:t>(Processing)</a:t>
            </a:r>
            <a:endParaRPr sz="1440">
              <a:latin typeface="Times New Roman"/>
              <a:cs typeface="Times New Roman"/>
            </a:endParaRPr>
          </a:p>
        </p:txBody>
      </p:sp>
      <p:sp>
        <p:nvSpPr>
          <p:cNvPr id="5" name="object 5"/>
          <p:cNvSpPr/>
          <p:nvPr/>
        </p:nvSpPr>
        <p:spPr>
          <a:xfrm>
            <a:off x="869594" y="1189633"/>
            <a:ext cx="91440" cy="447294"/>
          </a:xfrm>
          <a:custGeom>
            <a:avLst/>
            <a:gdLst/>
            <a:ahLst/>
            <a:cxnLst/>
            <a:rect l="l" t="t" r="r" b="b"/>
            <a:pathLst>
              <a:path w="76200" h="372744">
                <a:moveTo>
                  <a:pt x="28575" y="296417"/>
                </a:moveTo>
                <a:lnTo>
                  <a:pt x="0" y="296417"/>
                </a:lnTo>
                <a:lnTo>
                  <a:pt x="38100" y="372617"/>
                </a:lnTo>
                <a:lnTo>
                  <a:pt x="69850" y="309117"/>
                </a:lnTo>
                <a:lnTo>
                  <a:pt x="28575" y="309117"/>
                </a:lnTo>
                <a:lnTo>
                  <a:pt x="28575" y="296417"/>
                </a:lnTo>
                <a:close/>
              </a:path>
              <a:path w="76200" h="372744">
                <a:moveTo>
                  <a:pt x="47625" y="0"/>
                </a:moveTo>
                <a:lnTo>
                  <a:pt x="28575" y="0"/>
                </a:lnTo>
                <a:lnTo>
                  <a:pt x="28575" y="309117"/>
                </a:lnTo>
                <a:lnTo>
                  <a:pt x="47625" y="309117"/>
                </a:lnTo>
                <a:lnTo>
                  <a:pt x="47625" y="0"/>
                </a:lnTo>
                <a:close/>
              </a:path>
              <a:path w="76200" h="372744">
                <a:moveTo>
                  <a:pt x="76200" y="296417"/>
                </a:moveTo>
                <a:lnTo>
                  <a:pt x="47625" y="296417"/>
                </a:lnTo>
                <a:lnTo>
                  <a:pt x="47625" y="309117"/>
                </a:lnTo>
                <a:lnTo>
                  <a:pt x="69850" y="309117"/>
                </a:lnTo>
                <a:lnTo>
                  <a:pt x="76200" y="296417"/>
                </a:lnTo>
                <a:close/>
              </a:path>
            </a:pathLst>
          </a:custGeom>
          <a:solidFill>
            <a:srgbClr val="000000"/>
          </a:solidFill>
        </p:spPr>
        <p:txBody>
          <a:bodyPr wrap="square" lIns="0" tIns="0" rIns="0" bIns="0" rtlCol="0"/>
          <a:lstStyle/>
          <a:p>
            <a:endParaRPr/>
          </a:p>
        </p:txBody>
      </p:sp>
      <p:grpSp>
        <p:nvGrpSpPr>
          <p:cNvPr id="6" name="object 6"/>
          <p:cNvGrpSpPr/>
          <p:nvPr/>
        </p:nvGrpSpPr>
        <p:grpSpPr>
          <a:xfrm>
            <a:off x="437280" y="2189986"/>
            <a:ext cx="998220" cy="1539240"/>
            <a:chOff x="437280" y="2189986"/>
            <a:chExt cx="998220" cy="1539240"/>
          </a:xfrm>
        </p:grpSpPr>
        <p:pic>
          <p:nvPicPr>
            <p:cNvPr id="7" name="object 7"/>
            <p:cNvPicPr/>
            <p:nvPr/>
          </p:nvPicPr>
          <p:blipFill>
            <a:blip r:embed="R1a938a68f386403b" cstate="print"/>
            <a:stretch>
              <a:fillRect/>
            </a:stretch>
          </p:blipFill>
          <p:spPr>
            <a:xfrm>
              <a:off x="437280" y="2651758"/>
              <a:ext cx="998130" cy="1077163"/>
            </a:xfrm>
            <a:prstGeom prst="rect">
              <a:avLst/>
            </a:prstGeom>
          </p:spPr>
        </p:pic>
        <p:sp>
          <p:nvSpPr>
            <p:cNvPr id="8" name="object 8"/>
            <p:cNvSpPr/>
            <p:nvPr/>
          </p:nvSpPr>
          <p:spPr>
            <a:xfrm>
              <a:off x="869593" y="2189986"/>
              <a:ext cx="91440" cy="447294"/>
            </a:xfrm>
            <a:custGeom>
              <a:avLst/>
              <a:gdLst/>
              <a:ahLst/>
              <a:cxnLst/>
              <a:rect l="l" t="t" r="r" b="b"/>
              <a:pathLst>
                <a:path w="76200" h="372744">
                  <a:moveTo>
                    <a:pt x="28575" y="296418"/>
                  </a:moveTo>
                  <a:lnTo>
                    <a:pt x="0" y="296418"/>
                  </a:lnTo>
                  <a:lnTo>
                    <a:pt x="38100" y="372618"/>
                  </a:lnTo>
                  <a:lnTo>
                    <a:pt x="69850" y="309118"/>
                  </a:lnTo>
                  <a:lnTo>
                    <a:pt x="28575" y="309118"/>
                  </a:lnTo>
                  <a:lnTo>
                    <a:pt x="28575" y="296418"/>
                  </a:lnTo>
                  <a:close/>
                </a:path>
                <a:path w="76200" h="372744">
                  <a:moveTo>
                    <a:pt x="47625" y="0"/>
                  </a:moveTo>
                  <a:lnTo>
                    <a:pt x="28575" y="0"/>
                  </a:lnTo>
                  <a:lnTo>
                    <a:pt x="28575" y="309118"/>
                  </a:lnTo>
                  <a:lnTo>
                    <a:pt x="47625" y="309118"/>
                  </a:lnTo>
                  <a:lnTo>
                    <a:pt x="47625" y="0"/>
                  </a:lnTo>
                  <a:close/>
                </a:path>
                <a:path w="76200" h="372744">
                  <a:moveTo>
                    <a:pt x="76200" y="296418"/>
                  </a:moveTo>
                  <a:lnTo>
                    <a:pt x="47625" y="296418"/>
                  </a:lnTo>
                  <a:lnTo>
                    <a:pt x="47625" y="309118"/>
                  </a:lnTo>
                  <a:lnTo>
                    <a:pt x="69850" y="309118"/>
                  </a:lnTo>
                  <a:lnTo>
                    <a:pt x="76200" y="296418"/>
                  </a:lnTo>
                  <a:close/>
                </a:path>
              </a:pathLst>
            </a:custGeom>
            <a:solidFill>
              <a:srgbClr val="000000"/>
            </a:solidFill>
          </p:spPr>
          <p:txBody>
            <a:bodyPr wrap="square" lIns="0" tIns="0" rIns="0" bIns="0" rtlCol="0"/>
            <a:lstStyle/>
            <a:p>
              <a:endParaRPr/>
            </a:p>
          </p:txBody>
        </p:sp>
      </p:grpSp>
      <p:sp>
        <p:nvSpPr>
          <p:cNvPr id="9" name="object 9"/>
          <p:cNvSpPr txBox="1"/>
          <p:nvPr/>
        </p:nvSpPr>
        <p:spPr>
          <a:xfrm>
            <a:off x="190316" y="3760164"/>
            <a:ext cx="1480566" cy="249934"/>
          </a:xfrm>
          <a:prstGeom prst="rect">
            <a:avLst/>
          </a:prstGeom>
        </p:spPr>
        <p:txBody>
          <a:bodyPr vert="horz" wrap="square" lIns="0" tIns="12700" rIns="0" bIns="0" rtlCol="0">
            <a:spAutoFit/>
          </a:bodyPr>
          <a:lstStyle/>
          <a:p>
            <a:pPr marL="12700">
              <a:lnSpc>
                <a:spcPct val="100000"/>
              </a:lnSpc>
              <a:spcBef>
                <a:spcPts val="100"/>
              </a:spcBef>
            </a:pPr>
            <a:r>
              <a:rPr sz="1440" spc="-55" dirty="0">
                <a:latin typeface="Times New Roman"/>
                <a:cs typeface="Times New Roman"/>
              </a:rPr>
              <a:t>(Docume</a:t>
            </a:r>
            <a:r>
              <a:rPr sz="1440" spc="-20" dirty="0">
                <a:latin typeface="Times New Roman"/>
                <a:cs typeface="Times New Roman"/>
              </a:rPr>
              <a:t>nt</a:t>
            </a:r>
            <a:r>
              <a:rPr sz="1440" spc="-30" dirty="0">
                <a:latin typeface="Times New Roman"/>
                <a:cs typeface="Times New Roman"/>
              </a:rPr>
              <a:t> </a:t>
            </a:r>
            <a:r>
              <a:rPr sz="1440" spc="-70" dirty="0">
                <a:latin typeface="Times New Roman"/>
                <a:cs typeface="Times New Roman"/>
              </a:rPr>
              <a:t>D</a:t>
            </a:r>
            <a:r>
              <a:rPr sz="1440" spc="-105" dirty="0">
                <a:latin typeface="Times New Roman"/>
                <a:cs typeface="Times New Roman"/>
              </a:rPr>
              <a:t>a</a:t>
            </a:r>
            <a:r>
              <a:rPr sz="1440" spc="-50" dirty="0">
                <a:latin typeface="Times New Roman"/>
                <a:cs typeface="Times New Roman"/>
              </a:rPr>
              <a:t>tab</a:t>
            </a:r>
            <a:r>
              <a:rPr sz="1440" spc="-95" dirty="0">
                <a:latin typeface="Times New Roman"/>
                <a:cs typeface="Times New Roman"/>
              </a:rPr>
              <a:t>a</a:t>
            </a:r>
            <a:r>
              <a:rPr sz="1440" spc="-55" dirty="0">
                <a:latin typeface="Times New Roman"/>
                <a:cs typeface="Times New Roman"/>
              </a:rPr>
              <a:t>se)</a:t>
            </a:r>
            <a:endParaRPr sz="1440">
              <a:latin typeface="Times New Roman"/>
              <a:cs typeface="Times New Roman"/>
            </a:endParaRPr>
          </a:p>
        </p:txBody>
      </p:sp>
      <p:sp>
        <p:nvSpPr>
          <p:cNvPr id="11" name="object 11"/>
          <p:cNvSpPr txBox="1"/>
          <p:nvPr/>
        </p:nvSpPr>
        <p:spPr>
          <a:xfrm>
            <a:off x="8006637" y="1014373"/>
            <a:ext cx="461010" cy="236988"/>
          </a:xfrm>
          <a:prstGeom prst="rect">
            <a:avLst/>
          </a:prstGeom>
        </p:spPr>
        <p:txBody>
          <a:bodyPr vert="horz" wrap="square" lIns="0" tIns="12700" rIns="0" bIns="0" rtlCol="0">
            <a:spAutoFit/>
          </a:bodyPr>
          <a:lstStyle/>
          <a:p>
            <a:pPr marL="12700">
              <a:lnSpc>
                <a:spcPct val="100000"/>
              </a:lnSpc>
              <a:spcBef>
                <a:spcPts val="100"/>
              </a:spcBef>
            </a:pPr>
            <a:r>
              <a:rPr sz="1440" spc="-60" dirty="0">
                <a:latin typeface="Times New Roman"/>
                <a:cs typeface="Times New Roman"/>
              </a:rPr>
              <a:t>(Use</a:t>
            </a:r>
            <a:r>
              <a:rPr sz="1440" dirty="0">
                <a:latin typeface="Times New Roman"/>
                <a:cs typeface="Times New Roman"/>
              </a:rPr>
              <a:t>r</a:t>
            </a:r>
            <a:r>
              <a:rPr sz="1440" spc="-25" dirty="0">
                <a:latin typeface="Times New Roman"/>
                <a:cs typeface="Times New Roman"/>
              </a:rPr>
              <a:t>)</a:t>
            </a:r>
            <a:endParaRPr sz="1440" dirty="0">
              <a:latin typeface="Times New Roman"/>
              <a:cs typeface="Times New Roman"/>
            </a:endParaRPr>
          </a:p>
        </p:txBody>
      </p:sp>
      <p:sp>
        <p:nvSpPr>
          <p:cNvPr id="12" name="object 12"/>
          <p:cNvSpPr txBox="1"/>
          <p:nvPr/>
        </p:nvSpPr>
        <p:spPr>
          <a:xfrm>
            <a:off x="7351774" y="1764792"/>
            <a:ext cx="1776222" cy="554736"/>
          </a:xfrm>
          <a:prstGeom prst="rect">
            <a:avLst/>
          </a:prstGeom>
          <a:ln w="9525">
            <a:solidFill>
              <a:srgbClr val="000000"/>
            </a:solidFill>
          </a:ln>
        </p:spPr>
        <p:txBody>
          <a:bodyPr vert="horz" wrap="square" lIns="0" tIns="24130" rIns="0" bIns="0" rtlCol="0">
            <a:spAutoFit/>
          </a:bodyPr>
          <a:lstStyle/>
          <a:p>
            <a:pPr algn="ctr">
              <a:lnSpc>
                <a:spcPct val="100000"/>
              </a:lnSpc>
              <a:spcBef>
                <a:spcPts val="190"/>
              </a:spcBef>
            </a:pPr>
            <a:r>
              <a:rPr sz="1440" spc="-70" dirty="0">
                <a:latin typeface="Times New Roman"/>
                <a:cs typeface="Times New Roman"/>
              </a:rPr>
              <a:t>U</a:t>
            </a:r>
            <a:r>
              <a:rPr sz="1440" spc="-45" dirty="0">
                <a:latin typeface="Times New Roman"/>
                <a:cs typeface="Times New Roman"/>
              </a:rPr>
              <a:t>ser</a:t>
            </a:r>
            <a:r>
              <a:rPr sz="1440" spc="-165" dirty="0">
                <a:latin typeface="Times New Roman"/>
                <a:cs typeface="Times New Roman"/>
              </a:rPr>
              <a:t>’</a:t>
            </a:r>
            <a:r>
              <a:rPr sz="1440" spc="-95" dirty="0">
                <a:latin typeface="Times New Roman"/>
                <a:cs typeface="Times New Roman"/>
              </a:rPr>
              <a:t>s</a:t>
            </a:r>
            <a:r>
              <a:rPr sz="1440" spc="-30" dirty="0">
                <a:latin typeface="Times New Roman"/>
                <a:cs typeface="Times New Roman"/>
              </a:rPr>
              <a:t> </a:t>
            </a:r>
            <a:r>
              <a:rPr sz="1440" spc="-70" dirty="0">
                <a:latin typeface="Times New Roman"/>
                <a:cs typeface="Times New Roman"/>
              </a:rPr>
              <a:t>In</a:t>
            </a:r>
            <a:r>
              <a:rPr sz="1440" spc="-10" dirty="0">
                <a:latin typeface="Times New Roman"/>
                <a:cs typeface="Times New Roman"/>
              </a:rPr>
              <a:t>te</a:t>
            </a:r>
            <a:r>
              <a:rPr sz="1440" spc="-20" dirty="0">
                <a:latin typeface="Times New Roman"/>
                <a:cs typeface="Times New Roman"/>
              </a:rPr>
              <a:t>r</a:t>
            </a:r>
            <a:r>
              <a:rPr sz="1440" spc="-50" dirty="0">
                <a:latin typeface="Times New Roman"/>
                <a:cs typeface="Times New Roman"/>
              </a:rPr>
              <a:t>e</a:t>
            </a:r>
            <a:r>
              <a:rPr sz="1440" spc="-40" dirty="0">
                <a:latin typeface="Times New Roman"/>
                <a:cs typeface="Times New Roman"/>
              </a:rPr>
              <a:t>st</a:t>
            </a:r>
            <a:r>
              <a:rPr sz="1440" spc="-35" dirty="0">
                <a:latin typeface="Times New Roman"/>
                <a:cs typeface="Times New Roman"/>
              </a:rPr>
              <a:t> </a:t>
            </a:r>
            <a:r>
              <a:rPr sz="1440" spc="-95" dirty="0">
                <a:latin typeface="Times New Roman"/>
                <a:cs typeface="Times New Roman"/>
              </a:rPr>
              <a:t>a</a:t>
            </a:r>
            <a:r>
              <a:rPr sz="1440" spc="-55" dirty="0">
                <a:latin typeface="Times New Roman"/>
                <a:cs typeface="Times New Roman"/>
              </a:rPr>
              <a:t>nd</a:t>
            </a:r>
            <a:endParaRPr sz="1440">
              <a:latin typeface="Times New Roman"/>
              <a:cs typeface="Times New Roman"/>
            </a:endParaRPr>
          </a:p>
          <a:p>
            <a:pPr algn="ctr">
              <a:lnSpc>
                <a:spcPct val="100000"/>
              </a:lnSpc>
            </a:pPr>
            <a:r>
              <a:rPr sz="1440" spc="-35" dirty="0">
                <a:latin typeface="Times New Roman"/>
                <a:cs typeface="Times New Roman"/>
              </a:rPr>
              <a:t>the</a:t>
            </a:r>
            <a:r>
              <a:rPr sz="1440" spc="-25" dirty="0">
                <a:latin typeface="Times New Roman"/>
                <a:cs typeface="Times New Roman"/>
              </a:rPr>
              <a:t>ir</a:t>
            </a:r>
            <a:r>
              <a:rPr sz="1440" spc="-30" dirty="0">
                <a:latin typeface="Times New Roman"/>
                <a:cs typeface="Times New Roman"/>
              </a:rPr>
              <a:t> b</a:t>
            </a:r>
            <a:r>
              <a:rPr sz="1440" spc="-35" dirty="0">
                <a:latin typeface="Times New Roman"/>
                <a:cs typeface="Times New Roman"/>
              </a:rPr>
              <a:t>r</a:t>
            </a:r>
            <a:r>
              <a:rPr sz="1440" spc="-90" dirty="0">
                <a:latin typeface="Times New Roman"/>
                <a:cs typeface="Times New Roman"/>
              </a:rPr>
              <a:t>o</a:t>
            </a:r>
            <a:r>
              <a:rPr sz="1440" spc="-70" dirty="0">
                <a:latin typeface="Times New Roman"/>
                <a:cs typeface="Times New Roman"/>
              </a:rPr>
              <a:t>w</a:t>
            </a:r>
            <a:r>
              <a:rPr sz="1440" spc="-75" dirty="0">
                <a:latin typeface="Times New Roman"/>
                <a:cs typeface="Times New Roman"/>
              </a:rPr>
              <a:t>sing</a:t>
            </a:r>
            <a:r>
              <a:rPr sz="1440" spc="-30" dirty="0">
                <a:latin typeface="Times New Roman"/>
                <a:cs typeface="Times New Roman"/>
              </a:rPr>
              <a:t> </a:t>
            </a:r>
            <a:r>
              <a:rPr sz="1440" spc="-60" dirty="0">
                <a:latin typeface="Times New Roman"/>
                <a:cs typeface="Times New Roman"/>
              </a:rPr>
              <a:t>his</a:t>
            </a:r>
            <a:r>
              <a:rPr sz="1440" spc="-45" dirty="0">
                <a:latin typeface="Times New Roman"/>
                <a:cs typeface="Times New Roman"/>
              </a:rPr>
              <a:t>t</a:t>
            </a:r>
            <a:r>
              <a:rPr sz="1440" spc="-25" dirty="0">
                <a:latin typeface="Times New Roman"/>
                <a:cs typeface="Times New Roman"/>
              </a:rPr>
              <a:t>o</a:t>
            </a:r>
            <a:r>
              <a:rPr sz="1440" spc="-10" dirty="0">
                <a:latin typeface="Times New Roman"/>
                <a:cs typeface="Times New Roman"/>
              </a:rPr>
              <a:t>r</a:t>
            </a:r>
            <a:r>
              <a:rPr sz="1440" spc="-100" dirty="0">
                <a:latin typeface="Times New Roman"/>
                <a:cs typeface="Times New Roman"/>
              </a:rPr>
              <a:t>y</a:t>
            </a:r>
            <a:endParaRPr sz="1440">
              <a:latin typeface="Times New Roman"/>
              <a:cs typeface="Times New Roman"/>
            </a:endParaRPr>
          </a:p>
        </p:txBody>
      </p:sp>
      <p:sp>
        <p:nvSpPr>
          <p:cNvPr id="13" name="object 13"/>
          <p:cNvSpPr/>
          <p:nvPr/>
        </p:nvSpPr>
        <p:spPr>
          <a:xfrm>
            <a:off x="8193937" y="1334109"/>
            <a:ext cx="91440" cy="432054"/>
          </a:xfrm>
          <a:custGeom>
            <a:avLst/>
            <a:gdLst/>
            <a:ahLst/>
            <a:cxnLst/>
            <a:rect l="l" t="t" r="r" b="b"/>
            <a:pathLst>
              <a:path w="76200" h="360044">
                <a:moveTo>
                  <a:pt x="28575" y="283590"/>
                </a:moveTo>
                <a:lnTo>
                  <a:pt x="0" y="283590"/>
                </a:lnTo>
                <a:lnTo>
                  <a:pt x="38100" y="359790"/>
                </a:lnTo>
                <a:lnTo>
                  <a:pt x="69850" y="296290"/>
                </a:lnTo>
                <a:lnTo>
                  <a:pt x="28575" y="296290"/>
                </a:lnTo>
                <a:lnTo>
                  <a:pt x="28575" y="283590"/>
                </a:lnTo>
                <a:close/>
              </a:path>
              <a:path w="76200" h="360044">
                <a:moveTo>
                  <a:pt x="47625" y="0"/>
                </a:moveTo>
                <a:lnTo>
                  <a:pt x="28575" y="0"/>
                </a:lnTo>
                <a:lnTo>
                  <a:pt x="28575" y="296290"/>
                </a:lnTo>
                <a:lnTo>
                  <a:pt x="47625" y="296290"/>
                </a:lnTo>
                <a:lnTo>
                  <a:pt x="47625" y="0"/>
                </a:lnTo>
                <a:close/>
              </a:path>
              <a:path w="76200" h="360044">
                <a:moveTo>
                  <a:pt x="76200" y="283590"/>
                </a:moveTo>
                <a:lnTo>
                  <a:pt x="47625" y="283590"/>
                </a:lnTo>
                <a:lnTo>
                  <a:pt x="47625" y="296290"/>
                </a:lnTo>
                <a:lnTo>
                  <a:pt x="69850" y="296290"/>
                </a:lnTo>
                <a:lnTo>
                  <a:pt x="76200" y="283590"/>
                </a:lnTo>
                <a:close/>
              </a:path>
            </a:pathLst>
          </a:custGeom>
          <a:solidFill>
            <a:srgbClr val="000000"/>
          </a:solidFill>
        </p:spPr>
        <p:txBody>
          <a:bodyPr wrap="square" lIns="0" tIns="0" rIns="0" bIns="0" rtlCol="0"/>
          <a:lstStyle/>
          <a:p>
            <a:endParaRPr/>
          </a:p>
        </p:txBody>
      </p:sp>
      <p:pic>
        <p:nvPicPr>
          <p:cNvPr id="14" name="object 14"/>
          <p:cNvPicPr/>
          <p:nvPr/>
        </p:nvPicPr>
        <p:blipFill>
          <a:blip r:embed="R2161100492a84644" cstate="print"/>
          <a:stretch>
            <a:fillRect/>
          </a:stretch>
        </p:blipFill>
        <p:spPr>
          <a:xfrm>
            <a:off x="7852992" y="2913278"/>
            <a:ext cx="830023" cy="963776"/>
          </a:xfrm>
          <a:prstGeom prst="rect">
            <a:avLst/>
          </a:prstGeom>
        </p:spPr>
      </p:pic>
      <p:sp>
        <p:nvSpPr>
          <p:cNvPr id="15" name="object 15"/>
          <p:cNvSpPr txBox="1"/>
          <p:nvPr/>
        </p:nvSpPr>
        <p:spPr>
          <a:xfrm>
            <a:off x="7761122" y="3926127"/>
            <a:ext cx="1197102" cy="249934"/>
          </a:xfrm>
          <a:prstGeom prst="rect">
            <a:avLst/>
          </a:prstGeom>
        </p:spPr>
        <p:txBody>
          <a:bodyPr vert="horz" wrap="square" lIns="0" tIns="12700" rIns="0" bIns="0" rtlCol="0">
            <a:spAutoFit/>
          </a:bodyPr>
          <a:lstStyle/>
          <a:p>
            <a:pPr marL="12700">
              <a:lnSpc>
                <a:spcPct val="100000"/>
              </a:lnSpc>
              <a:spcBef>
                <a:spcPts val="100"/>
              </a:spcBef>
            </a:pPr>
            <a:r>
              <a:rPr sz="1440" spc="-70" dirty="0">
                <a:latin typeface="Times New Roman"/>
                <a:cs typeface="Times New Roman"/>
              </a:rPr>
              <a:t>(U</a:t>
            </a:r>
            <a:r>
              <a:rPr sz="1440" spc="-55" dirty="0">
                <a:latin typeface="Times New Roman"/>
                <a:cs typeface="Times New Roman"/>
              </a:rPr>
              <a:t>s</a:t>
            </a:r>
            <a:r>
              <a:rPr sz="1440" spc="-50" dirty="0">
                <a:latin typeface="Times New Roman"/>
                <a:cs typeface="Times New Roman"/>
              </a:rPr>
              <a:t>e</a:t>
            </a:r>
            <a:r>
              <a:rPr sz="1440" spc="10" dirty="0">
                <a:latin typeface="Times New Roman"/>
                <a:cs typeface="Times New Roman"/>
              </a:rPr>
              <a:t>r</a:t>
            </a:r>
            <a:r>
              <a:rPr sz="1440" spc="-35" dirty="0">
                <a:latin typeface="Times New Roman"/>
                <a:cs typeface="Times New Roman"/>
              </a:rPr>
              <a:t> P</a:t>
            </a:r>
            <a:r>
              <a:rPr sz="1440" spc="-45" dirty="0">
                <a:latin typeface="Times New Roman"/>
                <a:cs typeface="Times New Roman"/>
              </a:rPr>
              <a:t>r</a:t>
            </a:r>
            <a:r>
              <a:rPr sz="1440" spc="-70" dirty="0">
                <a:latin typeface="Times New Roman"/>
                <a:cs typeface="Times New Roman"/>
              </a:rPr>
              <a:t>ofi</a:t>
            </a:r>
            <a:r>
              <a:rPr sz="1440" spc="-40" dirty="0">
                <a:latin typeface="Times New Roman"/>
                <a:cs typeface="Times New Roman"/>
              </a:rPr>
              <a:t>l</a:t>
            </a:r>
            <a:r>
              <a:rPr sz="1440" spc="-60" dirty="0">
                <a:latin typeface="Times New Roman"/>
                <a:cs typeface="Times New Roman"/>
              </a:rPr>
              <a:t>e</a:t>
            </a:r>
            <a:r>
              <a:rPr sz="1440" spc="-25" dirty="0">
                <a:latin typeface="Times New Roman"/>
                <a:cs typeface="Times New Roman"/>
              </a:rPr>
              <a:t> </a:t>
            </a:r>
            <a:r>
              <a:rPr sz="1440" spc="-55" dirty="0">
                <a:latin typeface="Times New Roman"/>
                <a:cs typeface="Times New Roman"/>
              </a:rPr>
              <a:t>fil</a:t>
            </a:r>
            <a:r>
              <a:rPr sz="1440" spc="-75" dirty="0">
                <a:latin typeface="Times New Roman"/>
                <a:cs typeface="Times New Roman"/>
              </a:rPr>
              <a:t>e</a:t>
            </a:r>
            <a:r>
              <a:rPr sz="1440" spc="-25" dirty="0">
                <a:latin typeface="Times New Roman"/>
                <a:cs typeface="Times New Roman"/>
              </a:rPr>
              <a:t>)</a:t>
            </a:r>
            <a:endParaRPr sz="1440">
              <a:latin typeface="Times New Roman"/>
              <a:cs typeface="Times New Roman"/>
            </a:endParaRPr>
          </a:p>
        </p:txBody>
      </p:sp>
      <p:sp>
        <p:nvSpPr>
          <p:cNvPr id="16" name="object 16"/>
          <p:cNvSpPr/>
          <p:nvPr/>
        </p:nvSpPr>
        <p:spPr>
          <a:xfrm>
            <a:off x="8214054" y="2400300"/>
            <a:ext cx="91440" cy="432054"/>
          </a:xfrm>
          <a:custGeom>
            <a:avLst/>
            <a:gdLst/>
            <a:ahLst/>
            <a:cxnLst/>
            <a:rect l="l" t="t" r="r" b="b"/>
            <a:pathLst>
              <a:path w="76200" h="360044">
                <a:moveTo>
                  <a:pt x="28575" y="283590"/>
                </a:moveTo>
                <a:lnTo>
                  <a:pt x="0" y="283590"/>
                </a:lnTo>
                <a:lnTo>
                  <a:pt x="38100" y="359790"/>
                </a:lnTo>
                <a:lnTo>
                  <a:pt x="69850" y="296290"/>
                </a:lnTo>
                <a:lnTo>
                  <a:pt x="28575" y="296290"/>
                </a:lnTo>
                <a:lnTo>
                  <a:pt x="28575" y="283590"/>
                </a:lnTo>
                <a:close/>
              </a:path>
              <a:path w="76200" h="360044">
                <a:moveTo>
                  <a:pt x="47625" y="0"/>
                </a:moveTo>
                <a:lnTo>
                  <a:pt x="28575" y="0"/>
                </a:lnTo>
                <a:lnTo>
                  <a:pt x="28575" y="296290"/>
                </a:lnTo>
                <a:lnTo>
                  <a:pt x="47625" y="296290"/>
                </a:lnTo>
                <a:lnTo>
                  <a:pt x="47625" y="0"/>
                </a:lnTo>
                <a:close/>
              </a:path>
              <a:path w="76200" h="360044">
                <a:moveTo>
                  <a:pt x="76200" y="283590"/>
                </a:moveTo>
                <a:lnTo>
                  <a:pt x="47625" y="283590"/>
                </a:lnTo>
                <a:lnTo>
                  <a:pt x="47625" y="296290"/>
                </a:lnTo>
                <a:lnTo>
                  <a:pt x="69850" y="296290"/>
                </a:lnTo>
                <a:lnTo>
                  <a:pt x="76200" y="283590"/>
                </a:lnTo>
                <a:close/>
              </a:path>
            </a:pathLst>
          </a:custGeom>
          <a:solidFill>
            <a:srgbClr val="000000"/>
          </a:solidFill>
        </p:spPr>
        <p:txBody>
          <a:bodyPr wrap="square" lIns="0" tIns="0" rIns="0" bIns="0" rtlCol="0"/>
          <a:lstStyle/>
          <a:p>
            <a:endParaRPr/>
          </a:p>
        </p:txBody>
      </p:sp>
      <p:sp>
        <p:nvSpPr>
          <p:cNvPr id="17" name="object 17"/>
          <p:cNvSpPr txBox="1"/>
          <p:nvPr/>
        </p:nvSpPr>
        <p:spPr>
          <a:xfrm>
            <a:off x="4235500" y="4612233"/>
            <a:ext cx="947928" cy="368046"/>
          </a:xfrm>
          <a:prstGeom prst="rect">
            <a:avLst/>
          </a:prstGeom>
          <a:ln w="9525">
            <a:solidFill>
              <a:srgbClr val="000000"/>
            </a:solidFill>
          </a:ln>
        </p:spPr>
        <p:txBody>
          <a:bodyPr vert="horz" wrap="square" lIns="0" tIns="20320" rIns="0" bIns="0" rtlCol="0">
            <a:spAutoFit/>
          </a:bodyPr>
          <a:lstStyle/>
          <a:p>
            <a:pPr marL="92710">
              <a:lnSpc>
                <a:spcPct val="100000"/>
              </a:lnSpc>
              <a:spcBef>
                <a:spcPts val="160"/>
              </a:spcBef>
            </a:pPr>
            <a:r>
              <a:rPr sz="1680" spc="-85" dirty="0">
                <a:latin typeface="Times New Roman"/>
                <a:cs typeface="Times New Roman"/>
              </a:rPr>
              <a:t>Matching</a:t>
            </a:r>
            <a:endParaRPr sz="1680">
              <a:latin typeface="Times New Roman"/>
              <a:cs typeface="Times New Roman"/>
            </a:endParaRPr>
          </a:p>
        </p:txBody>
      </p:sp>
      <p:sp>
        <p:nvSpPr>
          <p:cNvPr id="18" name="object 18"/>
          <p:cNvSpPr/>
          <p:nvPr/>
        </p:nvSpPr>
        <p:spPr>
          <a:xfrm>
            <a:off x="925830" y="4027930"/>
            <a:ext cx="3124200" cy="765048"/>
          </a:xfrm>
          <a:custGeom>
            <a:avLst/>
            <a:gdLst/>
            <a:ahLst/>
            <a:cxnLst/>
            <a:rect l="l" t="t" r="r" b="b"/>
            <a:pathLst>
              <a:path w="2603500" h="637539">
                <a:moveTo>
                  <a:pt x="2526919" y="560832"/>
                </a:moveTo>
                <a:lnTo>
                  <a:pt x="2526919" y="637032"/>
                </a:lnTo>
                <a:lnTo>
                  <a:pt x="2584069" y="608457"/>
                </a:lnTo>
                <a:lnTo>
                  <a:pt x="2539619" y="608457"/>
                </a:lnTo>
                <a:lnTo>
                  <a:pt x="2539619" y="589407"/>
                </a:lnTo>
                <a:lnTo>
                  <a:pt x="2584069" y="589407"/>
                </a:lnTo>
                <a:lnTo>
                  <a:pt x="2526919" y="560832"/>
                </a:lnTo>
                <a:close/>
              </a:path>
              <a:path w="2603500" h="637539">
                <a:moveTo>
                  <a:pt x="19050" y="0"/>
                </a:moveTo>
                <a:lnTo>
                  <a:pt x="0" y="0"/>
                </a:lnTo>
                <a:lnTo>
                  <a:pt x="0" y="608457"/>
                </a:lnTo>
                <a:lnTo>
                  <a:pt x="2526919" y="608457"/>
                </a:lnTo>
                <a:lnTo>
                  <a:pt x="2526919" y="598932"/>
                </a:lnTo>
                <a:lnTo>
                  <a:pt x="19050" y="598932"/>
                </a:lnTo>
                <a:lnTo>
                  <a:pt x="9525" y="589407"/>
                </a:lnTo>
                <a:lnTo>
                  <a:pt x="19050" y="589407"/>
                </a:lnTo>
                <a:lnTo>
                  <a:pt x="19050" y="0"/>
                </a:lnTo>
                <a:close/>
              </a:path>
              <a:path w="2603500" h="637539">
                <a:moveTo>
                  <a:pt x="2584069" y="589407"/>
                </a:moveTo>
                <a:lnTo>
                  <a:pt x="2539619" y="589407"/>
                </a:lnTo>
                <a:lnTo>
                  <a:pt x="2539619" y="608457"/>
                </a:lnTo>
                <a:lnTo>
                  <a:pt x="2584069" y="608457"/>
                </a:lnTo>
                <a:lnTo>
                  <a:pt x="2603119" y="598932"/>
                </a:lnTo>
                <a:lnTo>
                  <a:pt x="2584069" y="589407"/>
                </a:lnTo>
                <a:close/>
              </a:path>
              <a:path w="2603500" h="637539">
                <a:moveTo>
                  <a:pt x="19050" y="589407"/>
                </a:moveTo>
                <a:lnTo>
                  <a:pt x="9525" y="589407"/>
                </a:lnTo>
                <a:lnTo>
                  <a:pt x="19050" y="598932"/>
                </a:lnTo>
                <a:lnTo>
                  <a:pt x="19050" y="589407"/>
                </a:lnTo>
                <a:close/>
              </a:path>
              <a:path w="2603500" h="637539">
                <a:moveTo>
                  <a:pt x="2526919" y="589407"/>
                </a:moveTo>
                <a:lnTo>
                  <a:pt x="19050" y="589407"/>
                </a:lnTo>
                <a:lnTo>
                  <a:pt x="19050" y="598932"/>
                </a:lnTo>
                <a:lnTo>
                  <a:pt x="2526919" y="598932"/>
                </a:lnTo>
                <a:lnTo>
                  <a:pt x="2526919" y="589407"/>
                </a:lnTo>
                <a:close/>
              </a:path>
            </a:pathLst>
          </a:custGeom>
          <a:solidFill>
            <a:srgbClr val="EC7C30"/>
          </a:solidFill>
        </p:spPr>
        <p:txBody>
          <a:bodyPr wrap="square" lIns="0" tIns="0" rIns="0" bIns="0" rtlCol="0"/>
          <a:lstStyle/>
          <a:p>
            <a:endParaRPr/>
          </a:p>
        </p:txBody>
      </p:sp>
      <p:sp>
        <p:nvSpPr>
          <p:cNvPr id="19" name="object 19"/>
          <p:cNvSpPr/>
          <p:nvPr/>
        </p:nvSpPr>
        <p:spPr>
          <a:xfrm>
            <a:off x="5375756" y="4208982"/>
            <a:ext cx="3001518" cy="598170"/>
          </a:xfrm>
          <a:custGeom>
            <a:avLst/>
            <a:gdLst/>
            <a:ahLst/>
            <a:cxnLst/>
            <a:rect l="l" t="t" r="r" b="b"/>
            <a:pathLst>
              <a:path w="2501265" h="498475">
                <a:moveTo>
                  <a:pt x="76200" y="422275"/>
                </a:moveTo>
                <a:lnTo>
                  <a:pt x="0" y="460375"/>
                </a:lnTo>
                <a:lnTo>
                  <a:pt x="76200" y="498475"/>
                </a:lnTo>
                <a:lnTo>
                  <a:pt x="76200" y="469900"/>
                </a:lnTo>
                <a:lnTo>
                  <a:pt x="63500" y="469900"/>
                </a:lnTo>
                <a:lnTo>
                  <a:pt x="63500" y="450850"/>
                </a:lnTo>
                <a:lnTo>
                  <a:pt x="76200" y="450850"/>
                </a:lnTo>
                <a:lnTo>
                  <a:pt x="76200" y="422275"/>
                </a:lnTo>
                <a:close/>
              </a:path>
              <a:path w="2501265" h="498475">
                <a:moveTo>
                  <a:pt x="76200" y="450850"/>
                </a:moveTo>
                <a:lnTo>
                  <a:pt x="63500" y="450850"/>
                </a:lnTo>
                <a:lnTo>
                  <a:pt x="63500" y="469900"/>
                </a:lnTo>
                <a:lnTo>
                  <a:pt x="76200" y="469900"/>
                </a:lnTo>
                <a:lnTo>
                  <a:pt x="76200" y="450850"/>
                </a:lnTo>
                <a:close/>
              </a:path>
              <a:path w="2501265" h="498475">
                <a:moveTo>
                  <a:pt x="2481960" y="450850"/>
                </a:moveTo>
                <a:lnTo>
                  <a:pt x="76200" y="450850"/>
                </a:lnTo>
                <a:lnTo>
                  <a:pt x="76200" y="469900"/>
                </a:lnTo>
                <a:lnTo>
                  <a:pt x="2501010" y="469900"/>
                </a:lnTo>
                <a:lnTo>
                  <a:pt x="2501010" y="460375"/>
                </a:lnTo>
                <a:lnTo>
                  <a:pt x="2481960" y="460375"/>
                </a:lnTo>
                <a:lnTo>
                  <a:pt x="2481960" y="450850"/>
                </a:lnTo>
                <a:close/>
              </a:path>
              <a:path w="2501265" h="498475">
                <a:moveTo>
                  <a:pt x="2501010" y="0"/>
                </a:moveTo>
                <a:lnTo>
                  <a:pt x="2481960" y="0"/>
                </a:lnTo>
                <a:lnTo>
                  <a:pt x="2481960" y="460375"/>
                </a:lnTo>
                <a:lnTo>
                  <a:pt x="2491485" y="450850"/>
                </a:lnTo>
                <a:lnTo>
                  <a:pt x="2501010" y="450850"/>
                </a:lnTo>
                <a:lnTo>
                  <a:pt x="2501010" y="0"/>
                </a:lnTo>
                <a:close/>
              </a:path>
              <a:path w="2501265" h="498475">
                <a:moveTo>
                  <a:pt x="2501010" y="450850"/>
                </a:moveTo>
                <a:lnTo>
                  <a:pt x="2491485" y="450850"/>
                </a:lnTo>
                <a:lnTo>
                  <a:pt x="2481960" y="460375"/>
                </a:lnTo>
                <a:lnTo>
                  <a:pt x="2501010" y="460375"/>
                </a:lnTo>
                <a:lnTo>
                  <a:pt x="2501010" y="450850"/>
                </a:lnTo>
                <a:close/>
              </a:path>
            </a:pathLst>
          </a:custGeom>
          <a:solidFill>
            <a:srgbClr val="EC7C30"/>
          </a:solidFill>
        </p:spPr>
        <p:txBody>
          <a:bodyPr wrap="square" lIns="0" tIns="0" rIns="0" bIns="0" rtlCol="0"/>
          <a:lstStyle/>
          <a:p>
            <a:endParaRPr/>
          </a:p>
        </p:txBody>
      </p:sp>
      <p:sp>
        <p:nvSpPr>
          <p:cNvPr id="20" name="object 20"/>
          <p:cNvSpPr txBox="1"/>
          <p:nvPr/>
        </p:nvSpPr>
        <p:spPr>
          <a:xfrm>
            <a:off x="4140402" y="5427878"/>
            <a:ext cx="1139952" cy="369570"/>
          </a:xfrm>
          <a:prstGeom prst="rect">
            <a:avLst/>
          </a:prstGeom>
          <a:ln w="9525">
            <a:solidFill>
              <a:srgbClr val="000000"/>
            </a:solidFill>
          </a:ln>
        </p:spPr>
        <p:txBody>
          <a:bodyPr vert="horz" wrap="square" lIns="0" tIns="21590" rIns="0" bIns="0" rtlCol="0">
            <a:spAutoFit/>
          </a:bodyPr>
          <a:lstStyle/>
          <a:p>
            <a:pPr marL="91440">
              <a:lnSpc>
                <a:spcPct val="100000"/>
              </a:lnSpc>
              <a:spcBef>
                <a:spcPts val="170"/>
              </a:spcBef>
            </a:pPr>
            <a:r>
              <a:rPr sz="1680" spc="-195" dirty="0">
                <a:latin typeface="Times New Roman"/>
                <a:cs typeface="Times New Roman"/>
              </a:rPr>
              <a:t>S</a:t>
            </a:r>
            <a:r>
              <a:rPr sz="1680" spc="-90" dirty="0">
                <a:latin typeface="Times New Roman"/>
                <a:cs typeface="Times New Roman"/>
              </a:rPr>
              <a:t>DI</a:t>
            </a:r>
            <a:r>
              <a:rPr sz="1680" spc="-45" dirty="0">
                <a:latin typeface="Times New Roman"/>
                <a:cs typeface="Times New Roman"/>
              </a:rPr>
              <a:t> </a:t>
            </a:r>
            <a:r>
              <a:rPr sz="1680" spc="-25" dirty="0">
                <a:latin typeface="Times New Roman"/>
                <a:cs typeface="Times New Roman"/>
              </a:rPr>
              <a:t>Ou</a:t>
            </a:r>
            <a:r>
              <a:rPr sz="1680" spc="-20" dirty="0">
                <a:latin typeface="Times New Roman"/>
                <a:cs typeface="Times New Roman"/>
              </a:rPr>
              <a:t>tp</a:t>
            </a:r>
            <a:r>
              <a:rPr sz="1680" spc="-55" dirty="0">
                <a:latin typeface="Times New Roman"/>
                <a:cs typeface="Times New Roman"/>
              </a:rPr>
              <a:t>u</a:t>
            </a:r>
            <a:r>
              <a:rPr sz="1680" spc="20" dirty="0">
                <a:latin typeface="Times New Roman"/>
                <a:cs typeface="Times New Roman"/>
              </a:rPr>
              <a:t>t</a:t>
            </a:r>
            <a:endParaRPr sz="1680">
              <a:latin typeface="Times New Roman"/>
              <a:cs typeface="Times New Roman"/>
            </a:endParaRPr>
          </a:p>
        </p:txBody>
      </p:sp>
      <p:sp>
        <p:nvSpPr>
          <p:cNvPr id="21" name="object 21"/>
          <p:cNvSpPr/>
          <p:nvPr/>
        </p:nvSpPr>
        <p:spPr>
          <a:xfrm>
            <a:off x="4664353" y="4980736"/>
            <a:ext cx="91440" cy="447294"/>
          </a:xfrm>
          <a:custGeom>
            <a:avLst/>
            <a:gdLst/>
            <a:ahLst/>
            <a:cxnLst/>
            <a:rect l="l" t="t" r="r" b="b"/>
            <a:pathLst>
              <a:path w="76200" h="372745">
                <a:moveTo>
                  <a:pt x="28575" y="296468"/>
                </a:moveTo>
                <a:lnTo>
                  <a:pt x="0" y="296468"/>
                </a:lnTo>
                <a:lnTo>
                  <a:pt x="38100" y="372668"/>
                </a:lnTo>
                <a:lnTo>
                  <a:pt x="69850" y="309168"/>
                </a:lnTo>
                <a:lnTo>
                  <a:pt x="28575" y="309168"/>
                </a:lnTo>
                <a:lnTo>
                  <a:pt x="28575" y="296468"/>
                </a:lnTo>
                <a:close/>
              </a:path>
              <a:path w="76200" h="372745">
                <a:moveTo>
                  <a:pt x="47625" y="0"/>
                </a:moveTo>
                <a:lnTo>
                  <a:pt x="28575" y="0"/>
                </a:lnTo>
                <a:lnTo>
                  <a:pt x="28575" y="309168"/>
                </a:lnTo>
                <a:lnTo>
                  <a:pt x="47625" y="309168"/>
                </a:lnTo>
                <a:lnTo>
                  <a:pt x="47625" y="0"/>
                </a:lnTo>
                <a:close/>
              </a:path>
              <a:path w="76200" h="372745">
                <a:moveTo>
                  <a:pt x="76200" y="296468"/>
                </a:moveTo>
                <a:lnTo>
                  <a:pt x="47625" y="296468"/>
                </a:lnTo>
                <a:lnTo>
                  <a:pt x="47625" y="309168"/>
                </a:lnTo>
                <a:lnTo>
                  <a:pt x="69850" y="309168"/>
                </a:lnTo>
                <a:lnTo>
                  <a:pt x="76200" y="296468"/>
                </a:lnTo>
                <a:close/>
              </a:path>
            </a:pathLst>
          </a:custGeom>
          <a:solidFill>
            <a:srgbClr val="000000"/>
          </a:solidFill>
        </p:spPr>
        <p:txBody>
          <a:bodyPr wrap="square" lIns="0" tIns="0" rIns="0" bIns="0" rtlCol="0"/>
          <a:lstStyle/>
          <a:p>
            <a:endParaRPr/>
          </a:p>
        </p:txBody>
      </p:sp>
      <p:sp>
        <p:nvSpPr>
          <p:cNvPr id="22" name="object 22"/>
          <p:cNvSpPr txBox="1"/>
          <p:nvPr/>
        </p:nvSpPr>
        <p:spPr>
          <a:xfrm>
            <a:off x="3893971" y="6246936"/>
            <a:ext cx="1725930" cy="360426"/>
          </a:xfrm>
          <a:prstGeom prst="rect">
            <a:avLst/>
          </a:prstGeom>
        </p:spPr>
        <p:txBody>
          <a:bodyPr vert="horz" wrap="square" lIns="0" tIns="12700" rIns="0" bIns="0" rtlCol="0">
            <a:spAutoFit/>
          </a:bodyPr>
          <a:lstStyle/>
          <a:p>
            <a:pPr marL="12700">
              <a:lnSpc>
                <a:spcPct val="100000"/>
              </a:lnSpc>
              <a:spcBef>
                <a:spcPts val="100"/>
              </a:spcBef>
            </a:pPr>
            <a:r>
              <a:rPr sz="2160" b="1" spc="-25" dirty="0">
                <a:latin typeface="Times New Roman"/>
                <a:cs typeface="Times New Roman"/>
              </a:rPr>
              <a:t>User</a:t>
            </a:r>
            <a:r>
              <a:rPr sz="2160" b="1" spc="-85" dirty="0">
                <a:latin typeface="Times New Roman"/>
                <a:cs typeface="Times New Roman"/>
              </a:rPr>
              <a:t> </a:t>
            </a:r>
            <a:r>
              <a:rPr sz="2160" b="1" spc="-10" dirty="0">
                <a:latin typeface="Times New Roman"/>
                <a:cs typeface="Times New Roman"/>
              </a:rPr>
              <a:t>Response</a:t>
            </a:r>
            <a:endParaRPr sz="2160">
              <a:latin typeface="Times New Roman"/>
              <a:cs typeface="Times New Roman"/>
            </a:endParaRPr>
          </a:p>
        </p:txBody>
      </p:sp>
      <p:sp>
        <p:nvSpPr>
          <p:cNvPr id="23" name="object 23"/>
          <p:cNvSpPr/>
          <p:nvPr/>
        </p:nvSpPr>
        <p:spPr>
          <a:xfrm>
            <a:off x="4664353" y="5865874"/>
            <a:ext cx="91440" cy="447294"/>
          </a:xfrm>
          <a:custGeom>
            <a:avLst/>
            <a:gdLst/>
            <a:ahLst/>
            <a:cxnLst/>
            <a:rect l="l" t="t" r="r" b="b"/>
            <a:pathLst>
              <a:path w="76200" h="372745">
                <a:moveTo>
                  <a:pt x="28575" y="296468"/>
                </a:moveTo>
                <a:lnTo>
                  <a:pt x="0" y="296468"/>
                </a:lnTo>
                <a:lnTo>
                  <a:pt x="38100" y="372668"/>
                </a:lnTo>
                <a:lnTo>
                  <a:pt x="69850" y="309168"/>
                </a:lnTo>
                <a:lnTo>
                  <a:pt x="28575" y="309168"/>
                </a:lnTo>
                <a:lnTo>
                  <a:pt x="28575" y="296468"/>
                </a:lnTo>
                <a:close/>
              </a:path>
              <a:path w="76200" h="372745">
                <a:moveTo>
                  <a:pt x="47625" y="0"/>
                </a:moveTo>
                <a:lnTo>
                  <a:pt x="28575" y="0"/>
                </a:lnTo>
                <a:lnTo>
                  <a:pt x="28575" y="309168"/>
                </a:lnTo>
                <a:lnTo>
                  <a:pt x="47625" y="309168"/>
                </a:lnTo>
                <a:lnTo>
                  <a:pt x="47625" y="0"/>
                </a:lnTo>
                <a:close/>
              </a:path>
              <a:path w="76200" h="372745">
                <a:moveTo>
                  <a:pt x="76200" y="296468"/>
                </a:moveTo>
                <a:lnTo>
                  <a:pt x="47625" y="296468"/>
                </a:lnTo>
                <a:lnTo>
                  <a:pt x="47625" y="309168"/>
                </a:lnTo>
                <a:lnTo>
                  <a:pt x="69850" y="309168"/>
                </a:lnTo>
                <a:lnTo>
                  <a:pt x="76200" y="296468"/>
                </a:lnTo>
                <a:close/>
              </a:path>
            </a:pathLst>
          </a:custGeom>
          <a:solidFill>
            <a:srgbClr val="000000"/>
          </a:solidFill>
        </p:spPr>
        <p:txBody>
          <a:bodyPr wrap="square" lIns="0" tIns="0" rIns="0" bIns="0" rtlCol="0"/>
          <a:lstStyle/>
          <a:p>
            <a:endParaRPr/>
          </a:p>
        </p:txBody>
      </p:sp>
      <p:grpSp>
        <p:nvGrpSpPr>
          <p:cNvPr id="24" name="object 24"/>
          <p:cNvGrpSpPr/>
          <p:nvPr/>
        </p:nvGrpSpPr>
        <p:grpSpPr>
          <a:xfrm>
            <a:off x="5737860" y="3351274"/>
            <a:ext cx="3878580" cy="3128010"/>
            <a:chOff x="5737860" y="3351274"/>
            <a:chExt cx="3878580" cy="3128010"/>
          </a:xfrm>
        </p:grpSpPr>
        <p:sp>
          <p:nvSpPr>
            <p:cNvPr id="25" name="object 25"/>
            <p:cNvSpPr/>
            <p:nvPr/>
          </p:nvSpPr>
          <p:spPr>
            <a:xfrm>
              <a:off x="5737860" y="6467550"/>
              <a:ext cx="3868674" cy="0"/>
            </a:xfrm>
            <a:custGeom>
              <a:avLst/>
              <a:gdLst/>
              <a:ahLst/>
              <a:cxnLst/>
              <a:rect l="l" t="t" r="r" b="b"/>
              <a:pathLst>
                <a:path w="3223895">
                  <a:moveTo>
                    <a:pt x="0" y="0"/>
                  </a:moveTo>
                  <a:lnTo>
                    <a:pt x="3223641" y="0"/>
                  </a:lnTo>
                </a:path>
              </a:pathLst>
            </a:custGeom>
            <a:ln w="19050">
              <a:solidFill>
                <a:srgbClr val="000000"/>
              </a:solidFill>
            </a:ln>
          </p:spPr>
          <p:txBody>
            <a:bodyPr wrap="square" lIns="0" tIns="0" rIns="0" bIns="0" rtlCol="0"/>
            <a:lstStyle/>
            <a:p>
              <a:endParaRPr/>
            </a:p>
          </p:txBody>
        </p:sp>
        <p:sp>
          <p:nvSpPr>
            <p:cNvPr id="26" name="object 26"/>
            <p:cNvSpPr/>
            <p:nvPr/>
          </p:nvSpPr>
          <p:spPr>
            <a:xfrm>
              <a:off x="8749892" y="3351274"/>
              <a:ext cx="867156" cy="3116580"/>
            </a:xfrm>
            <a:custGeom>
              <a:avLst/>
              <a:gdLst/>
              <a:ahLst/>
              <a:cxnLst/>
              <a:rect l="l" t="t" r="r" b="b"/>
              <a:pathLst>
                <a:path w="722629" h="2597150">
                  <a:moveTo>
                    <a:pt x="703072" y="38100"/>
                  </a:moveTo>
                  <a:lnTo>
                    <a:pt x="703072" y="2597035"/>
                  </a:lnTo>
                  <a:lnTo>
                    <a:pt x="722122" y="2597035"/>
                  </a:lnTo>
                  <a:lnTo>
                    <a:pt x="722122" y="47625"/>
                  </a:lnTo>
                  <a:lnTo>
                    <a:pt x="712597" y="47625"/>
                  </a:lnTo>
                  <a:lnTo>
                    <a:pt x="703072" y="38100"/>
                  </a:lnTo>
                  <a:close/>
                </a:path>
                <a:path w="722629" h="2597150">
                  <a:moveTo>
                    <a:pt x="76200" y="0"/>
                  </a:moveTo>
                  <a:lnTo>
                    <a:pt x="0" y="38100"/>
                  </a:lnTo>
                  <a:lnTo>
                    <a:pt x="76200" y="76200"/>
                  </a:lnTo>
                  <a:lnTo>
                    <a:pt x="76200" y="47625"/>
                  </a:lnTo>
                  <a:lnTo>
                    <a:pt x="63500" y="47625"/>
                  </a:lnTo>
                  <a:lnTo>
                    <a:pt x="63500" y="28575"/>
                  </a:lnTo>
                  <a:lnTo>
                    <a:pt x="76200" y="28575"/>
                  </a:lnTo>
                  <a:lnTo>
                    <a:pt x="76200" y="0"/>
                  </a:lnTo>
                  <a:close/>
                </a:path>
                <a:path w="722629" h="2597150">
                  <a:moveTo>
                    <a:pt x="76200" y="28575"/>
                  </a:moveTo>
                  <a:lnTo>
                    <a:pt x="63500" y="28575"/>
                  </a:lnTo>
                  <a:lnTo>
                    <a:pt x="63500" y="47625"/>
                  </a:lnTo>
                  <a:lnTo>
                    <a:pt x="76200" y="47625"/>
                  </a:lnTo>
                  <a:lnTo>
                    <a:pt x="76200" y="28575"/>
                  </a:lnTo>
                  <a:close/>
                </a:path>
                <a:path w="722629" h="2597150">
                  <a:moveTo>
                    <a:pt x="722122" y="28575"/>
                  </a:moveTo>
                  <a:lnTo>
                    <a:pt x="76200" y="28575"/>
                  </a:lnTo>
                  <a:lnTo>
                    <a:pt x="76200" y="47625"/>
                  </a:lnTo>
                  <a:lnTo>
                    <a:pt x="703072" y="47625"/>
                  </a:lnTo>
                  <a:lnTo>
                    <a:pt x="703072" y="38100"/>
                  </a:lnTo>
                  <a:lnTo>
                    <a:pt x="722122" y="38100"/>
                  </a:lnTo>
                  <a:lnTo>
                    <a:pt x="722122" y="28575"/>
                  </a:lnTo>
                  <a:close/>
                </a:path>
                <a:path w="722629" h="2597150">
                  <a:moveTo>
                    <a:pt x="722122" y="38100"/>
                  </a:moveTo>
                  <a:lnTo>
                    <a:pt x="703072" y="38100"/>
                  </a:lnTo>
                  <a:lnTo>
                    <a:pt x="712597" y="47625"/>
                  </a:lnTo>
                  <a:lnTo>
                    <a:pt x="722122" y="47625"/>
                  </a:lnTo>
                  <a:lnTo>
                    <a:pt x="722122" y="38100"/>
                  </a:lnTo>
                  <a:close/>
                </a:path>
              </a:pathLst>
            </a:custGeom>
            <a:solidFill>
              <a:srgbClr val="000000"/>
            </a:solidFill>
          </p:spPr>
          <p:txBody>
            <a:bodyPr wrap="square" lIns="0" tIns="0" rIns="0" bIns="0" rtlCol="0"/>
            <a:lstStyle/>
            <a:p>
              <a:endParaRPr/>
            </a:p>
          </p:txBody>
        </p:sp>
      </p:grpSp>
      <p:pic>
        <p:nvPicPr>
          <p:cNvPr id="2050" name="Picture 2" descr="User - Free interface icons">
            <a:extLst>
              <a:ext uri="{FF2B5EF4-FFF2-40B4-BE49-F238E27FC236}">
                <a16:creationId xmlns:a16="http://schemas.microsoft.com/office/drawing/2014/main" id="{C9EFA144-0B7C-EB0F-FCC6-9C24955180CC}"/>
              </a:ext>
            </a:extLst>
          </p:cNvPr>
          <p:cNvPicPr>
            <a:picLocks noChangeAspect="1" noChangeArrowheads="1"/>
          </p:cNvPicPr>
          <p:nvPr/>
        </p:nvPicPr>
        <p:blipFill>
          <a:blip r:embed="R4a42ecaca3ce42aa" cstate="print">
            <a:extLst>
              <a:ext uri="{28A0092B-C50C-407E-A947-70E740481C1C}">
                <a14:useLocalDpi xmlns:a14="http://schemas.microsoft.com/office/drawing/2010/main" val="0"/>
              </a:ext>
            </a:extLst>
          </a:blip>
          <a:srcRect/>
          <a:stretch>
            <a:fillRect/>
          </a:stretch>
        </p:blipFill>
        <p:spPr bwMode="auto">
          <a:xfrm>
            <a:off x="7701534" y="158192"/>
            <a:ext cx="1168146" cy="837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CA895-A5F7-5A42-3A8D-49D5EBDBDCCB}"/>
              </a:ext>
            </a:extLst>
          </p:cNvPr>
          <p:cNvSpPr>
            <a:spLocks noGrp="1"/>
          </p:cNvSpPr>
          <p:nvPr>
            <p:ph sz="half" idx="2"/>
          </p:nvPr>
        </p:nvSpPr>
        <p:spPr>
          <a:xfrm>
            <a:off x="524132" y="1011326"/>
            <a:ext cx="4773168" cy="5618072"/>
          </a:xfrm>
        </p:spPr>
        <p:txBody>
          <a:bodyPr/>
          <a:lstStyle/>
          <a:p>
            <a:pPr marL="0" marR="0" lvl="0" indent="0" algn="l" defTabSz="1097280" rtl="0" eaLnBrk="0" fontAlgn="base" latinLnBrk="0" hangingPunct="0">
              <a:lnSpc>
                <a:spcPct val="100000"/>
              </a:lnSpc>
              <a:spcBef>
                <a:spcPct val="0"/>
              </a:spcBef>
              <a:spcAft>
                <a:spcPct val="0"/>
              </a:spcAft>
              <a:buClrTx/>
              <a:buSzTx/>
              <a:buFontTx/>
              <a:buChar char="•"/>
              <a:tabLst/>
            </a:pPr>
            <a:r>
              <a:rPr kumimoji="0" lang="en-US" altLang="en-US" sz="1920" b="1" i="0" u="none" strike="noStrike" cap="none" normalizeH="0" baseline="0" dirty="0">
                <a:ln>
                  <a:noFill/>
                </a:ln>
                <a:solidFill>
                  <a:schemeClr val="tx1"/>
                </a:solidFill>
                <a:effectLst/>
                <a:latin typeface="Arial" panose="020B0604020202020204" pitchFamily="34" charset="0"/>
              </a:rPr>
              <a:t>Pull</a:t>
            </a:r>
            <a:r>
              <a:rPr kumimoji="0" lang="en-US" altLang="en-US" sz="1920" b="0" i="0" u="none" strike="noStrike" cap="none" normalizeH="0" baseline="0" dirty="0">
                <a:ln>
                  <a:noFill/>
                </a:ln>
                <a:solidFill>
                  <a:schemeClr val="tx1"/>
                </a:solidFill>
                <a:effectLst/>
                <a:latin typeface="Arial" panose="020B0604020202020204" pitchFamily="34" charset="0"/>
              </a:rPr>
              <a:t>: Users actively search or query the system to retrieve information (Pulling Information). The IRS provides relevant information based on the search query entered by the user.</a:t>
            </a:r>
          </a:p>
          <a:p>
            <a:pPr eaLnBrk="0" fontAlgn="base" hangingPunct="0">
              <a:spcBef>
                <a:spcPct val="0"/>
              </a:spcBef>
              <a:spcAft>
                <a:spcPct val="0"/>
              </a:spcAft>
              <a:buFontTx/>
              <a:buChar char="•"/>
            </a:pPr>
            <a:r>
              <a:rPr kumimoji="0" lang="en-US" altLang="en-US" sz="1920" b="1" i="0" u="none" strike="noStrike" cap="none" normalizeH="0" baseline="0" dirty="0">
                <a:ln>
                  <a:noFill/>
                </a:ln>
                <a:solidFill>
                  <a:schemeClr val="tx1"/>
                </a:solidFill>
                <a:effectLst/>
                <a:latin typeface="Arial" panose="020B0604020202020204" pitchFamily="34" charset="0"/>
              </a:rPr>
              <a:t>Pull</a:t>
            </a:r>
            <a:r>
              <a:rPr kumimoji="0" lang="en-US" altLang="en-US" sz="1920" b="0" i="0" u="none" strike="noStrike" cap="none" normalizeH="0" baseline="0" dirty="0">
                <a:ln>
                  <a:noFill/>
                </a:ln>
                <a:solidFill>
                  <a:schemeClr val="tx1"/>
                </a:solidFill>
                <a:effectLst/>
                <a:latin typeface="Arial" panose="020B0604020202020204" pitchFamily="34" charset="0"/>
              </a:rPr>
              <a:t> (Searching Information): Users initiate queries to the IRS to retrieve specific information.</a:t>
            </a:r>
          </a:p>
          <a:p>
            <a:endParaRPr lang="en-IN" dirty="0"/>
          </a:p>
        </p:txBody>
      </p:sp>
      <p:sp>
        <p:nvSpPr>
          <p:cNvPr id="4" name="Content Placeholder 3">
            <a:extLst>
              <a:ext uri="{FF2B5EF4-FFF2-40B4-BE49-F238E27FC236}">
                <a16:creationId xmlns:a16="http://schemas.microsoft.com/office/drawing/2014/main" id="{59AE7D32-F4FA-01F5-794A-622D722BA017}"/>
              </a:ext>
            </a:extLst>
          </p:cNvPr>
          <p:cNvSpPr>
            <a:spLocks noGrp="1"/>
          </p:cNvSpPr>
          <p:nvPr>
            <p:ph sz="half" idx="3"/>
          </p:nvPr>
        </p:nvSpPr>
        <p:spPr>
          <a:xfrm>
            <a:off x="5501227" y="1011327"/>
            <a:ext cx="4773168" cy="5618071"/>
          </a:xfrm>
        </p:spPr>
        <p:txBody>
          <a:bodyPr/>
          <a:lstStyle/>
          <a:p>
            <a:pPr marL="0" marR="0" lvl="0" indent="0" algn="l" defTabSz="1097280" rtl="0" eaLnBrk="0" fontAlgn="base" latinLnBrk="0" hangingPunct="0">
              <a:lnSpc>
                <a:spcPct val="100000"/>
              </a:lnSpc>
              <a:spcBef>
                <a:spcPct val="0"/>
              </a:spcBef>
              <a:spcAft>
                <a:spcPct val="0"/>
              </a:spcAft>
              <a:buClrTx/>
              <a:buSzTx/>
              <a:buFontTx/>
              <a:buChar char="•"/>
              <a:tabLst/>
            </a:pPr>
            <a:r>
              <a:rPr kumimoji="0" lang="en-US" altLang="en-US" sz="1920" b="1" i="0" u="none" strike="noStrike" cap="none" normalizeH="0" baseline="0" dirty="0">
                <a:ln>
                  <a:noFill/>
                </a:ln>
                <a:solidFill>
                  <a:schemeClr val="tx1"/>
                </a:solidFill>
                <a:effectLst/>
                <a:latin typeface="Arial" panose="020B0604020202020204" pitchFamily="34" charset="0"/>
              </a:rPr>
              <a:t>Push</a:t>
            </a:r>
            <a:r>
              <a:rPr kumimoji="0" lang="en-US" altLang="en-US" sz="1920" b="0" i="0" u="none" strike="noStrike" cap="none" normalizeH="0" baseline="0" dirty="0">
                <a:ln>
                  <a:noFill/>
                </a:ln>
                <a:solidFill>
                  <a:schemeClr val="tx1"/>
                </a:solidFill>
                <a:effectLst/>
                <a:latin typeface="Arial" panose="020B0604020202020204" pitchFamily="34" charset="0"/>
              </a:rPr>
              <a:t>: Information is automatically disseminated to users based on pre-defined interests or profiles (Pushing Information). This is known as </a:t>
            </a:r>
            <a:r>
              <a:rPr kumimoji="0" lang="en-US" altLang="en-US" sz="1920" b="1" i="0" u="none" strike="noStrike" cap="none" normalizeH="0" baseline="0" dirty="0">
                <a:ln>
                  <a:noFill/>
                </a:ln>
                <a:solidFill>
                  <a:schemeClr val="tx1"/>
                </a:solidFill>
                <a:effectLst/>
                <a:latin typeface="Arial" panose="020B0604020202020204" pitchFamily="34" charset="0"/>
              </a:rPr>
              <a:t>Selective</a:t>
            </a:r>
            <a:endParaRPr kumimoji="0" lang="en-US" altLang="en-US" sz="1920" b="0" i="0" u="none" strike="noStrike" cap="none" normalizeH="0" baseline="0" dirty="0">
              <a:ln>
                <a:noFill/>
              </a:ln>
              <a:solidFill>
                <a:schemeClr val="tx1"/>
              </a:solidFill>
              <a:effectLst/>
              <a:latin typeface="Arial" panose="020B0604020202020204" pitchFamily="34" charset="0"/>
            </a:endParaRPr>
          </a:p>
          <a:p>
            <a:pPr marL="0" marR="0" lvl="0" indent="0" algn="l" defTabSz="1097280" rtl="0" eaLnBrk="0" fontAlgn="base" latinLnBrk="0" hangingPunct="0">
              <a:lnSpc>
                <a:spcPct val="100000"/>
              </a:lnSpc>
              <a:spcBef>
                <a:spcPct val="0"/>
              </a:spcBef>
              <a:spcAft>
                <a:spcPct val="0"/>
              </a:spcAft>
              <a:buClrTx/>
              <a:buSzTx/>
              <a:buFontTx/>
              <a:buChar char="•"/>
              <a:tabLst/>
            </a:pPr>
            <a:r>
              <a:rPr kumimoji="0" lang="en-US" altLang="en-US" sz="1920" b="1" i="0" u="none" strike="noStrike" cap="none" normalizeH="0" baseline="0" dirty="0">
                <a:ln>
                  <a:noFill/>
                </a:ln>
                <a:solidFill>
                  <a:schemeClr val="tx1"/>
                </a:solidFill>
                <a:effectLst/>
                <a:latin typeface="Arial" panose="020B0604020202020204" pitchFamily="34" charset="0"/>
              </a:rPr>
              <a:t>Push</a:t>
            </a:r>
            <a:r>
              <a:rPr kumimoji="0" lang="en-US" altLang="en-US" sz="1920" b="0" i="0" u="none" strike="noStrike" cap="none" normalizeH="0" baseline="0" dirty="0">
                <a:ln>
                  <a:noFill/>
                </a:ln>
                <a:solidFill>
                  <a:schemeClr val="tx1"/>
                </a:solidFill>
                <a:effectLst/>
                <a:latin typeface="Arial" panose="020B0604020202020204" pitchFamily="34" charset="0"/>
              </a:rPr>
              <a:t> (Selective Dissemination): The IRS monitors content and pushes relevant information to users based on predefined interests. </a:t>
            </a:r>
          </a:p>
          <a:p>
            <a:endParaRPr lang="en-IN" dirty="0"/>
          </a:p>
        </p:txBody>
      </p:sp>
      <p:grpSp>
        <p:nvGrpSpPr>
          <p:cNvPr id="14" name="object 14"/>
          <p:cNvGrpSpPr/>
          <p:nvPr/>
        </p:nvGrpSpPr>
        <p:grpSpPr>
          <a:xfrm>
            <a:off x="524132" y="3430236"/>
            <a:ext cx="4347972" cy="2632710"/>
            <a:chOff x="80162" y="3653637"/>
            <a:chExt cx="4347972" cy="2632710"/>
          </a:xfrm>
        </p:grpSpPr>
        <p:pic>
          <p:nvPicPr>
            <p:cNvPr id="15" name="object 15"/>
            <p:cNvPicPr/>
            <p:nvPr/>
          </p:nvPicPr>
          <p:blipFill>
            <a:blip r:embed="Ra5eb549978904f82" cstate="print"/>
            <a:stretch>
              <a:fillRect/>
            </a:stretch>
          </p:blipFill>
          <p:spPr>
            <a:xfrm>
              <a:off x="113980" y="4078224"/>
              <a:ext cx="3996478" cy="1945339"/>
            </a:xfrm>
            <a:prstGeom prst="rect">
              <a:avLst/>
            </a:prstGeom>
          </p:spPr>
        </p:pic>
        <p:sp>
          <p:nvSpPr>
            <p:cNvPr id="16" name="object 16"/>
            <p:cNvSpPr/>
            <p:nvPr/>
          </p:nvSpPr>
          <p:spPr>
            <a:xfrm>
              <a:off x="87782" y="3661257"/>
              <a:ext cx="4332732" cy="2617470"/>
            </a:xfrm>
            <a:custGeom>
              <a:avLst/>
              <a:gdLst/>
              <a:ahLst/>
              <a:cxnLst/>
              <a:rect l="l" t="t" r="r" b="b"/>
              <a:pathLst>
                <a:path w="3610610" h="2181225">
                  <a:moveTo>
                    <a:pt x="0" y="2180844"/>
                  </a:moveTo>
                  <a:lnTo>
                    <a:pt x="3610355" y="2180844"/>
                  </a:lnTo>
                  <a:lnTo>
                    <a:pt x="3610355" y="0"/>
                  </a:lnTo>
                  <a:lnTo>
                    <a:pt x="0" y="0"/>
                  </a:lnTo>
                  <a:lnTo>
                    <a:pt x="0" y="2180844"/>
                  </a:lnTo>
                  <a:close/>
                </a:path>
              </a:pathLst>
            </a:custGeom>
            <a:ln w="12700">
              <a:solidFill>
                <a:srgbClr val="172C51"/>
              </a:solidFill>
            </a:ln>
          </p:spPr>
          <p:txBody>
            <a:bodyPr wrap="square" lIns="0" tIns="0" rIns="0" bIns="0" rtlCol="0"/>
            <a:lstStyle/>
            <a:p>
              <a:endParaRPr/>
            </a:p>
          </p:txBody>
        </p:sp>
      </p:grpSp>
      <p:sp>
        <p:nvSpPr>
          <p:cNvPr id="17" name="object 17"/>
          <p:cNvSpPr txBox="1"/>
          <p:nvPr/>
        </p:nvSpPr>
        <p:spPr>
          <a:xfrm>
            <a:off x="1285554" y="6194677"/>
            <a:ext cx="2541270" cy="323088"/>
          </a:xfrm>
          <a:prstGeom prst="rect">
            <a:avLst/>
          </a:prstGeom>
        </p:spPr>
        <p:txBody>
          <a:bodyPr vert="horz" wrap="square" lIns="0" tIns="12065" rIns="0" bIns="0" rtlCol="0">
            <a:spAutoFit/>
          </a:bodyPr>
          <a:lstStyle/>
          <a:p>
            <a:pPr marL="12700">
              <a:lnSpc>
                <a:spcPct val="100000"/>
              </a:lnSpc>
              <a:spcBef>
                <a:spcPts val="95"/>
              </a:spcBef>
            </a:pPr>
            <a:r>
              <a:rPr sz="1920" spc="-95" dirty="0">
                <a:latin typeface="Times New Roman"/>
                <a:cs typeface="Times New Roman"/>
              </a:rPr>
              <a:t>P</a:t>
            </a:r>
            <a:r>
              <a:rPr sz="1920" spc="-80" dirty="0">
                <a:latin typeface="Times New Roman"/>
                <a:cs typeface="Times New Roman"/>
              </a:rPr>
              <a:t>ulling</a:t>
            </a:r>
            <a:r>
              <a:rPr sz="1920" spc="-25" dirty="0">
                <a:latin typeface="Times New Roman"/>
                <a:cs typeface="Times New Roman"/>
              </a:rPr>
              <a:t> </a:t>
            </a:r>
            <a:r>
              <a:rPr sz="1920" spc="-120" dirty="0">
                <a:latin typeface="Times New Roman"/>
                <a:cs typeface="Times New Roman"/>
              </a:rPr>
              <a:t>I</a:t>
            </a:r>
            <a:r>
              <a:rPr sz="1920" spc="-95" dirty="0">
                <a:latin typeface="Times New Roman"/>
                <a:cs typeface="Times New Roman"/>
              </a:rPr>
              <a:t>nf</a:t>
            </a:r>
            <a:r>
              <a:rPr sz="1920" spc="-35" dirty="0">
                <a:latin typeface="Times New Roman"/>
                <a:cs typeface="Times New Roman"/>
              </a:rPr>
              <a:t>o</a:t>
            </a:r>
            <a:r>
              <a:rPr sz="1920" spc="25" dirty="0">
                <a:latin typeface="Times New Roman"/>
                <a:cs typeface="Times New Roman"/>
              </a:rPr>
              <a:t>r</a:t>
            </a:r>
            <a:r>
              <a:rPr sz="1920" spc="-85" dirty="0">
                <a:latin typeface="Times New Roman"/>
                <a:cs typeface="Times New Roman"/>
              </a:rPr>
              <a:t>mat</a:t>
            </a:r>
            <a:r>
              <a:rPr sz="1920" spc="-55" dirty="0">
                <a:latin typeface="Times New Roman"/>
                <a:cs typeface="Times New Roman"/>
              </a:rPr>
              <a:t>i</a:t>
            </a:r>
            <a:r>
              <a:rPr sz="1920" spc="-70" dirty="0">
                <a:latin typeface="Times New Roman"/>
                <a:cs typeface="Times New Roman"/>
              </a:rPr>
              <a:t>on</a:t>
            </a:r>
            <a:r>
              <a:rPr sz="1920" spc="-45" dirty="0">
                <a:latin typeface="Times New Roman"/>
                <a:cs typeface="Times New Roman"/>
              </a:rPr>
              <a:t> </a:t>
            </a:r>
            <a:r>
              <a:rPr sz="1920" spc="-30" dirty="0">
                <a:latin typeface="Times New Roman"/>
                <a:cs typeface="Times New Roman"/>
              </a:rPr>
              <a:t>(</a:t>
            </a:r>
            <a:r>
              <a:rPr sz="1920" spc="-55" dirty="0">
                <a:latin typeface="Times New Roman"/>
                <a:cs typeface="Times New Roman"/>
              </a:rPr>
              <a:t>Q</a:t>
            </a:r>
            <a:r>
              <a:rPr sz="1920" spc="-35" dirty="0">
                <a:latin typeface="Times New Roman"/>
                <a:cs typeface="Times New Roman"/>
              </a:rPr>
              <a:t>u</a:t>
            </a:r>
            <a:r>
              <a:rPr sz="1920" spc="-30" dirty="0">
                <a:latin typeface="Times New Roman"/>
                <a:cs typeface="Times New Roman"/>
              </a:rPr>
              <a:t>e</a:t>
            </a:r>
            <a:r>
              <a:rPr sz="1920" spc="-10" dirty="0">
                <a:latin typeface="Times New Roman"/>
                <a:cs typeface="Times New Roman"/>
              </a:rPr>
              <a:t>r</a:t>
            </a:r>
            <a:r>
              <a:rPr sz="1920" spc="-140" dirty="0">
                <a:latin typeface="Times New Roman"/>
                <a:cs typeface="Times New Roman"/>
              </a:rPr>
              <a:t>y</a:t>
            </a:r>
            <a:r>
              <a:rPr sz="1920" spc="-35" dirty="0">
                <a:latin typeface="Times New Roman"/>
                <a:cs typeface="Times New Roman"/>
              </a:rPr>
              <a:t>)</a:t>
            </a:r>
            <a:endParaRPr sz="1920" dirty="0">
              <a:latin typeface="Times New Roman"/>
              <a:cs typeface="Times New Roman"/>
            </a:endParaRPr>
          </a:p>
        </p:txBody>
      </p:sp>
      <p:sp>
        <p:nvSpPr>
          <p:cNvPr id="22" name="object 22"/>
          <p:cNvSpPr txBox="1"/>
          <p:nvPr/>
        </p:nvSpPr>
        <p:spPr>
          <a:xfrm>
            <a:off x="958766" y="5666840"/>
            <a:ext cx="489966" cy="359664"/>
          </a:xfrm>
          <a:prstGeom prst="rect">
            <a:avLst/>
          </a:prstGeom>
        </p:spPr>
        <p:txBody>
          <a:bodyPr vert="horz" wrap="square" lIns="0" tIns="12700" rIns="0" bIns="0" rtlCol="0">
            <a:spAutoFit/>
          </a:bodyPr>
          <a:lstStyle/>
          <a:p>
            <a:pPr>
              <a:lnSpc>
                <a:spcPct val="100000"/>
              </a:lnSpc>
              <a:spcBef>
                <a:spcPts val="100"/>
              </a:spcBef>
            </a:pPr>
            <a:r>
              <a:rPr sz="2160" spc="-75" dirty="0">
                <a:latin typeface="Times New Roman"/>
                <a:cs typeface="Times New Roman"/>
              </a:rPr>
              <a:t>User</a:t>
            </a:r>
            <a:endParaRPr sz="2160" dirty="0">
              <a:latin typeface="Times New Roman"/>
              <a:cs typeface="Times New Roman"/>
            </a:endParaRPr>
          </a:p>
        </p:txBody>
      </p:sp>
      <p:sp>
        <p:nvSpPr>
          <p:cNvPr id="23" name="object 23"/>
          <p:cNvSpPr txBox="1"/>
          <p:nvPr/>
        </p:nvSpPr>
        <p:spPr>
          <a:xfrm>
            <a:off x="3566160" y="5717290"/>
            <a:ext cx="364236" cy="359664"/>
          </a:xfrm>
          <a:prstGeom prst="rect">
            <a:avLst/>
          </a:prstGeom>
        </p:spPr>
        <p:txBody>
          <a:bodyPr vert="horz" wrap="square" lIns="0" tIns="12700" rIns="0" bIns="0" rtlCol="0">
            <a:spAutoFit/>
          </a:bodyPr>
          <a:lstStyle/>
          <a:p>
            <a:pPr>
              <a:lnSpc>
                <a:spcPct val="100000"/>
              </a:lnSpc>
              <a:spcBef>
                <a:spcPts val="100"/>
              </a:spcBef>
            </a:pPr>
            <a:r>
              <a:rPr sz="2160" spc="-175" dirty="0">
                <a:latin typeface="Times New Roman"/>
                <a:cs typeface="Times New Roman"/>
              </a:rPr>
              <a:t>IRS</a:t>
            </a:r>
            <a:endParaRPr sz="2160" dirty="0">
              <a:latin typeface="Times New Roman"/>
              <a:cs typeface="Times New Roman"/>
            </a:endParaRPr>
          </a:p>
        </p:txBody>
      </p:sp>
      <p:pic>
        <p:nvPicPr>
          <p:cNvPr id="18" name="object 18"/>
          <p:cNvPicPr/>
          <p:nvPr/>
        </p:nvPicPr>
        <p:blipFill>
          <a:blip r:embed="R90f71e2a0a0644c5" cstate="print"/>
          <a:stretch>
            <a:fillRect/>
          </a:stretch>
        </p:blipFill>
        <p:spPr>
          <a:xfrm>
            <a:off x="8046918" y="3919972"/>
            <a:ext cx="2227477" cy="1653234"/>
          </a:xfrm>
          <a:prstGeom prst="rect">
            <a:avLst/>
          </a:prstGeom>
        </p:spPr>
      </p:pic>
      <p:sp>
        <p:nvSpPr>
          <p:cNvPr id="21" name="object 21"/>
          <p:cNvSpPr txBox="1"/>
          <p:nvPr/>
        </p:nvSpPr>
        <p:spPr>
          <a:xfrm>
            <a:off x="6963765" y="6285340"/>
            <a:ext cx="2359914" cy="323088"/>
          </a:xfrm>
          <a:prstGeom prst="rect">
            <a:avLst/>
          </a:prstGeom>
        </p:spPr>
        <p:txBody>
          <a:bodyPr vert="horz" wrap="square" lIns="0" tIns="12065" rIns="0" bIns="0" rtlCol="0">
            <a:spAutoFit/>
          </a:bodyPr>
          <a:lstStyle/>
          <a:p>
            <a:pPr marL="12700">
              <a:lnSpc>
                <a:spcPct val="100000"/>
              </a:lnSpc>
              <a:spcBef>
                <a:spcPts val="95"/>
              </a:spcBef>
            </a:pPr>
            <a:r>
              <a:rPr sz="1920" spc="-95" dirty="0">
                <a:latin typeface="Times New Roman"/>
                <a:cs typeface="Times New Roman"/>
              </a:rPr>
              <a:t>P</a:t>
            </a:r>
            <a:r>
              <a:rPr sz="1920" spc="-100" dirty="0">
                <a:latin typeface="Times New Roman"/>
                <a:cs typeface="Times New Roman"/>
              </a:rPr>
              <a:t>us</a:t>
            </a:r>
            <a:r>
              <a:rPr sz="1920" spc="-120" dirty="0">
                <a:latin typeface="Times New Roman"/>
                <a:cs typeface="Times New Roman"/>
              </a:rPr>
              <a:t>h</a:t>
            </a:r>
            <a:r>
              <a:rPr sz="1920" spc="-75" dirty="0">
                <a:latin typeface="Times New Roman"/>
                <a:cs typeface="Times New Roman"/>
              </a:rPr>
              <a:t>i</a:t>
            </a:r>
            <a:r>
              <a:rPr sz="1920" spc="-105" dirty="0">
                <a:latin typeface="Times New Roman"/>
                <a:cs typeface="Times New Roman"/>
              </a:rPr>
              <a:t>ng</a:t>
            </a:r>
            <a:r>
              <a:rPr sz="1920" spc="-35" dirty="0">
                <a:latin typeface="Times New Roman"/>
                <a:cs typeface="Times New Roman"/>
              </a:rPr>
              <a:t> </a:t>
            </a:r>
            <a:r>
              <a:rPr sz="1920" spc="-120" dirty="0">
                <a:latin typeface="Times New Roman"/>
                <a:cs typeface="Times New Roman"/>
              </a:rPr>
              <a:t>I</a:t>
            </a:r>
            <a:r>
              <a:rPr sz="1920" spc="-95" dirty="0">
                <a:latin typeface="Times New Roman"/>
                <a:cs typeface="Times New Roman"/>
              </a:rPr>
              <a:t>nf</a:t>
            </a:r>
            <a:r>
              <a:rPr sz="1920" spc="-35" dirty="0">
                <a:latin typeface="Times New Roman"/>
                <a:cs typeface="Times New Roman"/>
              </a:rPr>
              <a:t>o</a:t>
            </a:r>
            <a:r>
              <a:rPr sz="1920" spc="25" dirty="0">
                <a:latin typeface="Times New Roman"/>
                <a:cs typeface="Times New Roman"/>
              </a:rPr>
              <a:t>r</a:t>
            </a:r>
            <a:r>
              <a:rPr sz="1920" spc="-85" dirty="0">
                <a:latin typeface="Times New Roman"/>
                <a:cs typeface="Times New Roman"/>
              </a:rPr>
              <a:t>mat</a:t>
            </a:r>
            <a:r>
              <a:rPr sz="1920" spc="-55" dirty="0">
                <a:latin typeface="Times New Roman"/>
                <a:cs typeface="Times New Roman"/>
              </a:rPr>
              <a:t>i</a:t>
            </a:r>
            <a:r>
              <a:rPr sz="1920" spc="-70" dirty="0">
                <a:latin typeface="Times New Roman"/>
                <a:cs typeface="Times New Roman"/>
              </a:rPr>
              <a:t>on</a:t>
            </a:r>
            <a:r>
              <a:rPr sz="1920" spc="-45" dirty="0">
                <a:latin typeface="Times New Roman"/>
                <a:cs typeface="Times New Roman"/>
              </a:rPr>
              <a:t> </a:t>
            </a:r>
            <a:r>
              <a:rPr sz="1920" spc="-30" dirty="0">
                <a:latin typeface="Times New Roman"/>
                <a:cs typeface="Times New Roman"/>
              </a:rPr>
              <a:t>(</a:t>
            </a:r>
            <a:r>
              <a:rPr sz="1920" spc="-229" dirty="0">
                <a:latin typeface="Times New Roman"/>
                <a:cs typeface="Times New Roman"/>
              </a:rPr>
              <a:t>S</a:t>
            </a:r>
            <a:r>
              <a:rPr sz="1920" spc="-145" dirty="0">
                <a:latin typeface="Times New Roman"/>
                <a:cs typeface="Times New Roman"/>
              </a:rPr>
              <a:t>D</a:t>
            </a:r>
            <a:r>
              <a:rPr sz="1920" spc="-65" dirty="0">
                <a:latin typeface="Times New Roman"/>
                <a:cs typeface="Times New Roman"/>
              </a:rPr>
              <a:t>I</a:t>
            </a:r>
            <a:r>
              <a:rPr sz="1920" spc="-35" dirty="0">
                <a:latin typeface="Times New Roman"/>
                <a:cs typeface="Times New Roman"/>
              </a:rPr>
              <a:t>)</a:t>
            </a:r>
            <a:endParaRPr sz="1920">
              <a:latin typeface="Times New Roman"/>
              <a:cs typeface="Times New Roman"/>
            </a:endParaRPr>
          </a:p>
        </p:txBody>
      </p:sp>
      <p:pic>
        <p:nvPicPr>
          <p:cNvPr id="1032" name="Picture 8" descr="User icons for free download | Freepik">
            <a:extLst>
              <a:ext uri="{FF2B5EF4-FFF2-40B4-BE49-F238E27FC236}">
                <a16:creationId xmlns:a16="http://schemas.microsoft.com/office/drawing/2014/main" id="{D02E847C-1FD6-2F2F-FD7F-31B05A73631E}"/>
              </a:ext>
            </a:extLst>
          </p:cNvPr>
          <p:cNvPicPr>
            <a:picLocks noChangeAspect="1" noChangeArrowheads="1"/>
          </p:cNvPicPr>
          <p:nvPr/>
        </p:nvPicPr>
        <p:blipFill>
          <a:blip r:embed="Rfd5e604316284a75">
            <a:extLst>
              <a:ext uri="{28A0092B-C50C-407E-A947-70E740481C1C}">
                <a14:useLocalDpi xmlns:a14="http://schemas.microsoft.com/office/drawing/2010/main" val="0"/>
              </a:ext>
            </a:extLst>
          </a:blip>
          <a:srcRect/>
          <a:stretch>
            <a:fillRect/>
          </a:stretch>
        </p:blipFill>
        <p:spPr bwMode="auto">
          <a:xfrm>
            <a:off x="5669280" y="4050252"/>
            <a:ext cx="1463040" cy="15544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858AD1-89E7-C181-B18D-73681F6FF3B3}"/>
              </a:ext>
            </a:extLst>
          </p:cNvPr>
          <p:cNvSpPr txBox="1"/>
          <p:nvPr/>
        </p:nvSpPr>
        <p:spPr>
          <a:xfrm>
            <a:off x="5943600" y="5642341"/>
            <a:ext cx="5486400" cy="443198"/>
          </a:xfrm>
          <a:prstGeom prst="rect">
            <a:avLst/>
          </a:prstGeom>
          <a:noFill/>
        </p:spPr>
        <p:txBody>
          <a:bodyPr wrap="square">
            <a:spAutoFit/>
          </a:bodyPr>
          <a:lstStyle/>
          <a:p>
            <a:r>
              <a:rPr lang="en-IN" dirty="0"/>
              <a:t> (User)                              (IRS)</a:t>
            </a:r>
          </a:p>
        </p:txBody>
      </p:sp>
    </p:spTree>
    <p:extLst>
      <p:ext uri="{BB962C8B-B14F-4D97-AF65-F5344CB8AC3E}">
        <p14:creationId xmlns:p14="http://schemas.microsoft.com/office/powerpoint/2010/main" val="26792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6BD82-99FB-EBA3-09FB-8B5A8AB4619D}"/>
              </a:ext>
            </a:extLst>
          </p:cNvPr>
          <p:cNvSpPr>
            <a:spLocks noGrp="1"/>
          </p:cNvSpPr>
          <p:nvPr>
            <p:ph idx="1"/>
          </p:nvPr>
        </p:nvSpPr>
        <p:spPr>
          <a:xfrm>
            <a:off x="203200" y="292100"/>
            <a:ext cx="10934700" cy="6261099"/>
          </a:xfrm>
        </p:spPr>
        <p:txBody>
          <a:bodyPr>
            <a:normAutofit/>
          </a:bodyPr>
          <a:lstStyle/>
          <a:p>
            <a:r>
              <a:rPr lang="en-US" dirty="0"/>
              <a:t>The final level of binding comes as the search is applied to a specific database. This binding is based upon the statistics of the processing tokens in the database and the semantics used in the database.</a:t>
            </a:r>
          </a:p>
          <a:p>
            <a:r>
              <a:rPr lang="en-US" dirty="0"/>
              <a:t>This is especially true in statistical and concept indexing systems. Some of the statistics used in weighting are based upon the current contents of the database.</a:t>
            </a:r>
          </a:p>
          <a:p>
            <a:r>
              <a:rPr lang="en-US" dirty="0"/>
              <a:t>Some examples for </a:t>
            </a:r>
            <a:r>
              <a:rPr lang="en-IN" b="1" dirty="0"/>
              <a:t>Statistical Weighting in Search </a:t>
            </a:r>
            <a:r>
              <a:rPr lang="en-US" dirty="0"/>
              <a:t>are Document Frequency and Total Frequency for a specific term.</a:t>
            </a:r>
          </a:p>
          <a:p>
            <a:r>
              <a:rPr lang="en-US" b="1" dirty="0"/>
              <a:t>Document Frequency (DF)</a:t>
            </a:r>
            <a:r>
              <a:rPr lang="en-US" dirty="0"/>
              <a:t>: How many documents in the database contain a specific term.</a:t>
            </a:r>
          </a:p>
          <a:p>
            <a:r>
              <a:rPr lang="en-US" b="1" dirty="0"/>
              <a:t>Total Frequency (TF)</a:t>
            </a:r>
            <a:r>
              <a:rPr lang="en-US" dirty="0"/>
              <a:t>: How often a specific term appears across all documents in the database.</a:t>
            </a:r>
          </a:p>
          <a:p>
            <a:r>
              <a:rPr lang="en-US" dirty="0"/>
              <a:t>These statistics are dynamic and depend on the </a:t>
            </a:r>
            <a:r>
              <a:rPr lang="en-US" b="1" dirty="0"/>
              <a:t>current contents</a:t>
            </a:r>
            <a:r>
              <a:rPr lang="en-US" dirty="0"/>
              <a:t> of the database being searched.</a:t>
            </a:r>
          </a:p>
          <a:p>
            <a:endParaRPr lang="en-US" dirty="0"/>
          </a:p>
          <a:p>
            <a:endParaRPr lang="en-IN" sz="1600" dirty="0"/>
          </a:p>
        </p:txBody>
      </p:sp>
    </p:spTree>
    <p:extLst>
      <p:ext uri="{BB962C8B-B14F-4D97-AF65-F5344CB8AC3E}">
        <p14:creationId xmlns:p14="http://schemas.microsoft.com/office/powerpoint/2010/main" val="3604453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2807" y="300075"/>
            <a:ext cx="976882" cy="359664"/>
          </a:xfrm>
          <a:prstGeom prst="rect">
            <a:avLst/>
          </a:prstGeom>
        </p:spPr>
        <p:txBody>
          <a:bodyPr vert="horz" wrap="square" lIns="0" tIns="12700" rIns="0" bIns="0" rtlCol="0">
            <a:spAutoFit/>
          </a:bodyPr>
          <a:lstStyle/>
          <a:p>
            <a:pPr marL="12700">
              <a:lnSpc>
                <a:spcPct val="100000"/>
              </a:lnSpc>
              <a:spcBef>
                <a:spcPts val="100"/>
              </a:spcBef>
            </a:pPr>
            <a:r>
              <a:rPr sz="2160" spc="-190" dirty="0">
                <a:solidFill>
                  <a:srgbClr val="0D0D0D"/>
                </a:solidFill>
                <a:latin typeface="Times New Roman"/>
                <a:cs typeface="Times New Roman"/>
              </a:rPr>
              <a:t>E</a:t>
            </a:r>
            <a:r>
              <a:rPr sz="2160" spc="-114" dirty="0">
                <a:solidFill>
                  <a:srgbClr val="0D0D0D"/>
                </a:solidFill>
                <a:latin typeface="Times New Roman"/>
                <a:cs typeface="Times New Roman"/>
              </a:rPr>
              <a:t>x</a:t>
            </a:r>
            <a:r>
              <a:rPr sz="2160" spc="-100" dirty="0">
                <a:solidFill>
                  <a:srgbClr val="0D0D0D"/>
                </a:solidFill>
                <a:latin typeface="Times New Roman"/>
                <a:cs typeface="Times New Roman"/>
              </a:rPr>
              <a:t>a</a:t>
            </a:r>
            <a:r>
              <a:rPr sz="2160" spc="-120" dirty="0">
                <a:solidFill>
                  <a:srgbClr val="0D0D0D"/>
                </a:solidFill>
                <a:latin typeface="Times New Roman"/>
                <a:cs typeface="Times New Roman"/>
              </a:rPr>
              <a:t>m</a:t>
            </a:r>
            <a:r>
              <a:rPr sz="2160" spc="-75" dirty="0">
                <a:solidFill>
                  <a:srgbClr val="0D0D0D"/>
                </a:solidFill>
                <a:latin typeface="Times New Roman"/>
                <a:cs typeface="Times New Roman"/>
              </a:rPr>
              <a:t>p</a:t>
            </a:r>
            <a:r>
              <a:rPr sz="2160" spc="-45" dirty="0">
                <a:solidFill>
                  <a:srgbClr val="0D0D0D"/>
                </a:solidFill>
                <a:latin typeface="Times New Roman"/>
                <a:cs typeface="Times New Roman"/>
              </a:rPr>
              <a:t>le:</a:t>
            </a:r>
            <a:endParaRPr sz="2160">
              <a:latin typeface="Times New Roman"/>
              <a:cs typeface="Times New Roman"/>
            </a:endParaRPr>
          </a:p>
        </p:txBody>
      </p:sp>
      <p:pic>
        <p:nvPicPr>
          <p:cNvPr id="3" name="object 3"/>
          <p:cNvPicPr/>
          <p:nvPr/>
        </p:nvPicPr>
        <p:blipFill>
          <a:blip r:embed="Redb13ae8ffcf4d33" cstate="print"/>
          <a:stretch>
            <a:fillRect/>
          </a:stretch>
        </p:blipFill>
        <p:spPr>
          <a:xfrm>
            <a:off x="4524451" y="142672"/>
            <a:ext cx="897436" cy="1082622"/>
          </a:xfrm>
          <a:prstGeom prst="rect">
            <a:avLst/>
          </a:prstGeom>
        </p:spPr>
      </p:pic>
      <p:grpSp>
        <p:nvGrpSpPr>
          <p:cNvPr id="4" name="object 4"/>
          <p:cNvGrpSpPr/>
          <p:nvPr/>
        </p:nvGrpSpPr>
        <p:grpSpPr>
          <a:xfrm>
            <a:off x="184707" y="1614829"/>
            <a:ext cx="10788396" cy="4248912"/>
            <a:chOff x="184707" y="1614829"/>
            <a:chExt cx="10788396" cy="4248912"/>
          </a:xfrm>
        </p:grpSpPr>
        <p:pic>
          <p:nvPicPr>
            <p:cNvPr id="5" name="object 5"/>
            <p:cNvPicPr/>
            <p:nvPr/>
          </p:nvPicPr>
          <p:blipFill>
            <a:blip r:embed="R0483439690cd4bf9" cstate="print"/>
            <a:stretch>
              <a:fillRect/>
            </a:stretch>
          </p:blipFill>
          <p:spPr>
            <a:xfrm>
              <a:off x="184707" y="1708098"/>
              <a:ext cx="5188305" cy="3535070"/>
            </a:xfrm>
            <a:prstGeom prst="rect">
              <a:avLst/>
            </a:prstGeom>
          </p:spPr>
        </p:pic>
        <p:pic>
          <p:nvPicPr>
            <p:cNvPr id="6" name="object 6"/>
            <p:cNvPicPr/>
            <p:nvPr/>
          </p:nvPicPr>
          <p:blipFill>
            <a:blip r:embed="R9e6fca988bc34dbc" cstate="print"/>
            <a:stretch>
              <a:fillRect/>
            </a:stretch>
          </p:blipFill>
          <p:spPr>
            <a:xfrm>
              <a:off x="5907024" y="1653234"/>
              <a:ext cx="5065776" cy="3906316"/>
            </a:xfrm>
            <a:prstGeom prst="rect">
              <a:avLst/>
            </a:prstGeom>
          </p:spPr>
        </p:pic>
        <p:pic>
          <p:nvPicPr>
            <p:cNvPr id="7" name="object 7"/>
            <p:cNvPicPr/>
            <p:nvPr/>
          </p:nvPicPr>
          <p:blipFill>
            <a:blip r:embed="R5753545f2d4a4590" cstate="print"/>
            <a:stretch>
              <a:fillRect/>
            </a:stretch>
          </p:blipFill>
          <p:spPr>
            <a:xfrm>
              <a:off x="4568342" y="1614829"/>
              <a:ext cx="2145182" cy="4248302"/>
            </a:xfrm>
            <a:prstGeom prst="rect">
              <a:avLst/>
            </a:prstGeom>
          </p:spPr>
        </p:pic>
      </p:grpSp>
      <p:sp>
        <p:nvSpPr>
          <p:cNvPr id="8" name="object 8"/>
          <p:cNvSpPr txBox="1"/>
          <p:nvPr/>
        </p:nvSpPr>
        <p:spPr>
          <a:xfrm>
            <a:off x="1577949" y="5343508"/>
            <a:ext cx="853440" cy="323088"/>
          </a:xfrm>
          <a:prstGeom prst="rect">
            <a:avLst/>
          </a:prstGeom>
        </p:spPr>
        <p:txBody>
          <a:bodyPr vert="horz" wrap="square" lIns="0" tIns="12065" rIns="0" bIns="0" rtlCol="0">
            <a:spAutoFit/>
          </a:bodyPr>
          <a:lstStyle/>
          <a:p>
            <a:pPr marL="12700">
              <a:lnSpc>
                <a:spcPct val="100000"/>
              </a:lnSpc>
              <a:spcBef>
                <a:spcPts val="95"/>
              </a:spcBef>
            </a:pPr>
            <a:r>
              <a:rPr sz="1920" spc="-90" dirty="0">
                <a:latin typeface="Times New Roman"/>
                <a:cs typeface="Times New Roman"/>
              </a:rPr>
              <a:t>F</a:t>
            </a:r>
            <a:r>
              <a:rPr sz="1920" spc="-20" dirty="0">
                <a:latin typeface="Times New Roman"/>
                <a:cs typeface="Times New Roman"/>
              </a:rPr>
              <a:t>r</a:t>
            </a:r>
            <a:r>
              <a:rPr sz="1920" spc="-85" dirty="0">
                <a:latin typeface="Times New Roman"/>
                <a:cs typeface="Times New Roman"/>
              </a:rPr>
              <a:t>i</a:t>
            </a:r>
            <a:r>
              <a:rPr sz="1920" spc="-70" dirty="0">
                <a:latin typeface="Times New Roman"/>
                <a:cs typeface="Times New Roman"/>
              </a:rPr>
              <a:t>end</a:t>
            </a:r>
            <a:r>
              <a:rPr sz="1920" spc="-30" dirty="0">
                <a:latin typeface="Times New Roman"/>
                <a:cs typeface="Times New Roman"/>
              </a:rPr>
              <a:t> </a:t>
            </a:r>
            <a:r>
              <a:rPr sz="1920" spc="-35" dirty="0">
                <a:latin typeface="Times New Roman"/>
                <a:cs typeface="Times New Roman"/>
              </a:rPr>
              <a:t>-</a:t>
            </a:r>
            <a:r>
              <a:rPr sz="1920" spc="-70" dirty="0">
                <a:latin typeface="Times New Roman"/>
                <a:cs typeface="Times New Roman"/>
              </a:rPr>
              <a:t>1</a:t>
            </a:r>
            <a:endParaRPr sz="1920">
              <a:latin typeface="Times New Roman"/>
              <a:cs typeface="Times New Roman"/>
            </a:endParaRPr>
          </a:p>
        </p:txBody>
      </p:sp>
      <p:sp>
        <p:nvSpPr>
          <p:cNvPr id="9" name="object 9"/>
          <p:cNvSpPr txBox="1"/>
          <p:nvPr/>
        </p:nvSpPr>
        <p:spPr>
          <a:xfrm>
            <a:off x="5212993" y="5877884"/>
            <a:ext cx="853440" cy="323088"/>
          </a:xfrm>
          <a:prstGeom prst="rect">
            <a:avLst/>
          </a:prstGeom>
        </p:spPr>
        <p:txBody>
          <a:bodyPr vert="horz" wrap="square" lIns="0" tIns="12065" rIns="0" bIns="0" rtlCol="0">
            <a:spAutoFit/>
          </a:bodyPr>
          <a:lstStyle/>
          <a:p>
            <a:pPr marL="12700">
              <a:lnSpc>
                <a:spcPct val="100000"/>
              </a:lnSpc>
              <a:spcBef>
                <a:spcPts val="95"/>
              </a:spcBef>
            </a:pPr>
            <a:r>
              <a:rPr sz="1920" spc="-90" dirty="0">
                <a:latin typeface="Times New Roman"/>
                <a:cs typeface="Times New Roman"/>
              </a:rPr>
              <a:t>F</a:t>
            </a:r>
            <a:r>
              <a:rPr sz="1920" spc="-20" dirty="0">
                <a:latin typeface="Times New Roman"/>
                <a:cs typeface="Times New Roman"/>
              </a:rPr>
              <a:t>r</a:t>
            </a:r>
            <a:r>
              <a:rPr sz="1920" spc="-85" dirty="0">
                <a:latin typeface="Times New Roman"/>
                <a:cs typeface="Times New Roman"/>
              </a:rPr>
              <a:t>i</a:t>
            </a:r>
            <a:r>
              <a:rPr sz="1920" spc="-70" dirty="0">
                <a:latin typeface="Times New Roman"/>
                <a:cs typeface="Times New Roman"/>
              </a:rPr>
              <a:t>end</a:t>
            </a:r>
            <a:r>
              <a:rPr sz="1920" spc="-30" dirty="0">
                <a:latin typeface="Times New Roman"/>
                <a:cs typeface="Times New Roman"/>
              </a:rPr>
              <a:t> </a:t>
            </a:r>
            <a:r>
              <a:rPr sz="1920" spc="-35" dirty="0">
                <a:latin typeface="Times New Roman"/>
                <a:cs typeface="Times New Roman"/>
              </a:rPr>
              <a:t>-</a:t>
            </a:r>
            <a:r>
              <a:rPr sz="1920" spc="-70" dirty="0">
                <a:latin typeface="Times New Roman"/>
                <a:cs typeface="Times New Roman"/>
              </a:rPr>
              <a:t>2</a:t>
            </a:r>
            <a:endParaRPr sz="1920">
              <a:latin typeface="Times New Roman"/>
              <a:cs typeface="Times New Roman"/>
            </a:endParaRPr>
          </a:p>
        </p:txBody>
      </p:sp>
      <p:sp>
        <p:nvSpPr>
          <p:cNvPr id="10" name="object 10"/>
          <p:cNvSpPr txBox="1"/>
          <p:nvPr/>
        </p:nvSpPr>
        <p:spPr>
          <a:xfrm>
            <a:off x="8505442" y="5666109"/>
            <a:ext cx="853440" cy="323088"/>
          </a:xfrm>
          <a:prstGeom prst="rect">
            <a:avLst/>
          </a:prstGeom>
        </p:spPr>
        <p:txBody>
          <a:bodyPr vert="horz" wrap="square" lIns="0" tIns="12065" rIns="0" bIns="0" rtlCol="0">
            <a:spAutoFit/>
          </a:bodyPr>
          <a:lstStyle/>
          <a:p>
            <a:pPr marL="12700">
              <a:lnSpc>
                <a:spcPct val="100000"/>
              </a:lnSpc>
              <a:spcBef>
                <a:spcPts val="95"/>
              </a:spcBef>
            </a:pPr>
            <a:r>
              <a:rPr sz="1920" spc="-90" dirty="0">
                <a:latin typeface="Times New Roman"/>
                <a:cs typeface="Times New Roman"/>
              </a:rPr>
              <a:t>F</a:t>
            </a:r>
            <a:r>
              <a:rPr sz="1920" spc="-20" dirty="0">
                <a:latin typeface="Times New Roman"/>
                <a:cs typeface="Times New Roman"/>
              </a:rPr>
              <a:t>r</a:t>
            </a:r>
            <a:r>
              <a:rPr sz="1920" spc="-85" dirty="0">
                <a:latin typeface="Times New Roman"/>
                <a:cs typeface="Times New Roman"/>
              </a:rPr>
              <a:t>i</a:t>
            </a:r>
            <a:r>
              <a:rPr sz="1920" spc="-70" dirty="0">
                <a:latin typeface="Times New Roman"/>
                <a:cs typeface="Times New Roman"/>
              </a:rPr>
              <a:t>end</a:t>
            </a:r>
            <a:r>
              <a:rPr sz="1920" spc="-30" dirty="0">
                <a:latin typeface="Times New Roman"/>
                <a:cs typeface="Times New Roman"/>
              </a:rPr>
              <a:t> </a:t>
            </a:r>
            <a:r>
              <a:rPr sz="1920" spc="-35" dirty="0">
                <a:latin typeface="Times New Roman"/>
                <a:cs typeface="Times New Roman"/>
              </a:rPr>
              <a:t>-</a:t>
            </a:r>
            <a:r>
              <a:rPr sz="1920" spc="-70" dirty="0">
                <a:latin typeface="Times New Roman"/>
                <a:cs typeface="Times New Roman"/>
              </a:rPr>
              <a:t>3</a:t>
            </a:r>
            <a:endParaRPr sz="192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4864100">
              <a:lnSpc>
                <a:spcPct val="100000"/>
              </a:lnSpc>
              <a:spcBef>
                <a:spcPts val="105"/>
              </a:spcBef>
            </a:pPr>
            <a:r>
              <a:rPr spc="-85" dirty="0"/>
              <a:t>(SD</a:t>
            </a:r>
            <a:r>
              <a:rPr spc="-60" dirty="0"/>
              <a:t>I</a:t>
            </a:r>
            <a:r>
              <a:rPr spc="-85" dirty="0"/>
              <a:t> </a:t>
            </a:r>
            <a:r>
              <a:rPr spc="-140" dirty="0"/>
              <a:t>Sy</a:t>
            </a:r>
            <a:r>
              <a:rPr spc="-100" dirty="0"/>
              <a:t>s</a:t>
            </a:r>
            <a:r>
              <a:rPr spc="25" dirty="0"/>
              <a:t>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841eeea5f5ad4cff"/>
          <a:stretch>
            <a:fillRect/>
          </a:stretch>
        </p:blipFill>
        <p:spPr>
          <a:xfrm>
            <a:off x="7620000" y="0"/>
            <a:ext cx="4572000" cy="6858000"/>
          </a:xfrm>
          <a:prstGeom prst="rect">
            <a:avLst/>
          </a:prstGeom>
        </p:spPr>
      </p:pic>
      <p:sp>
        <p:nvSpPr>
          <p:cNvPr id="3" name="Text 0"/>
          <p:cNvSpPr/>
          <p:nvPr/>
        </p:nvSpPr>
        <p:spPr>
          <a:xfrm>
            <a:off x="719831" y="950416"/>
            <a:ext cx="6180335" cy="4031754"/>
          </a:xfrm>
          <a:prstGeom prst="rect">
            <a:avLst/>
          </a:prstGeom>
          <a:noFill/>
          <a:ln/>
        </p:spPr>
        <p:txBody>
          <a:bodyPr wrap="square" lIns="0" tIns="0" rIns="0" bIns="0" rtlCol="0" anchor="t"/>
          <a:lstStyle/>
          <a:p>
            <a:pPr indent="0" marL="0">
              <a:lnSpc>
                <a:spcPts val="7600"/>
              </a:lnSpc>
              <a:buNone/>
            </a:pPr>
            <a:r>
              <a:rPr lang="en-US" sz="5041" b="1" spc="-61" kern="0" dirty="0">
                <a:solidFill>
                  <a:srgbClr val="000000"/>
                </a:solidFill>
                <a:latin typeface="Montserrat Bold" pitchFamily="34" charset="0"/>
                <a:ea typeface="Montserrat Bold" pitchFamily="34" charset="-122"/>
                <a:cs typeface="Montserrat Bold" pitchFamily="34" charset="-120"/>
              </a:rPr>
              <a:t>Introduction to Information Visualization in Information Retrieval Systems</a:t>
            </a:r>
            <a:endParaRPr lang="en-US" sz="5041" dirty="0"/>
          </a:p>
        </p:txBody>
      </p:sp>
      <p:sp>
        <p:nvSpPr>
          <p:cNvPr id="4" name="Text 1"/>
          <p:cNvSpPr/>
          <p:nvPr/>
        </p:nvSpPr>
        <p:spPr>
          <a:xfrm>
            <a:off x="719831" y="5290641"/>
            <a:ext cx="6180335" cy="616942"/>
          </a:xfrm>
          <a:prstGeom prst="rect">
            <a:avLst/>
          </a:prstGeom>
          <a:noFill/>
          <a:ln/>
        </p:spPr>
        <p:txBody>
          <a:bodyPr wrap="square" lIns="0" tIns="0" rIns="0" bIns="0" rtlCol="0" anchor="t"/>
          <a:lstStyle/>
          <a:p>
            <a:pPr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Information visualization plays a crucial role in modern information retrieval systems, enhancing data exploration and decision-making.</a:t>
            </a:r>
            <a:endParaRPr lang="en-US" sz="158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9831" y="1024433"/>
            <a:ext cx="8524775" cy="584398"/>
          </a:xfrm>
          <a:prstGeom prst="rect">
            <a:avLst/>
          </a:prstGeom>
          <a:noFill/>
          <a:ln/>
        </p:spPr>
        <p:txBody>
          <a:bodyPr wrap="none" lIns="0" tIns="0" rIns="0" bIns="0" rtlCol="0" anchor="t"/>
          <a:lstStyle/>
          <a:p>
            <a:pPr indent="0" marL="0">
              <a:lnSpc>
                <a:spcPts val="5500"/>
              </a:lnSpc>
              <a:buNone/>
            </a:pPr>
            <a:r>
              <a:rPr lang="en-US" sz="3666" b="1" spc="-44" kern="0" dirty="0">
                <a:solidFill>
                  <a:srgbClr val="000000"/>
                </a:solidFill>
                <a:latin typeface="Montserrat Bold" pitchFamily="34" charset="0"/>
                <a:ea typeface="Montserrat Bold" pitchFamily="34" charset="-122"/>
                <a:cs typeface="Montserrat Bold" pitchFamily="34" charset="-120"/>
              </a:rPr>
              <a:t>History of Information Visualization</a:t>
            </a:r>
            <a:endParaRPr lang="en-US" sz="3666" dirty="0"/>
          </a:p>
        </p:txBody>
      </p:sp>
      <p:sp>
        <p:nvSpPr>
          <p:cNvPr id="3" name="Shape 1"/>
          <p:cNvSpPr/>
          <p:nvPr/>
        </p:nvSpPr>
        <p:spPr>
          <a:xfrm>
            <a:off x="719831" y="3875385"/>
            <a:ext cx="10752335" cy="25400"/>
          </a:xfrm>
          <a:prstGeom prst="roundRect">
            <a:avLst>
              <a:gd name="adj" fmla="val 121472"/>
            </a:avLst>
          </a:prstGeom>
          <a:solidFill>
            <a:srgbClr val="D8D4D4"/>
          </a:solidFill>
          <a:ln/>
        </p:spPr>
      </p:sp>
      <p:sp>
        <p:nvSpPr>
          <p:cNvPr id="4" name="Shape 2"/>
          <p:cNvSpPr/>
          <p:nvPr/>
        </p:nvSpPr>
        <p:spPr>
          <a:xfrm>
            <a:off x="3343770" y="3155553"/>
            <a:ext cx="25400" cy="719831"/>
          </a:xfrm>
          <a:prstGeom prst="roundRect">
            <a:avLst>
              <a:gd name="adj" fmla="val 121472"/>
            </a:avLst>
          </a:prstGeom>
          <a:solidFill>
            <a:srgbClr val="D8D4D4"/>
          </a:solidFill>
          <a:ln/>
        </p:spPr>
      </p:sp>
      <p:sp>
        <p:nvSpPr>
          <p:cNvPr id="5" name="Shape 3"/>
          <p:cNvSpPr/>
          <p:nvPr/>
        </p:nvSpPr>
        <p:spPr>
          <a:xfrm>
            <a:off x="3125093" y="3644006"/>
            <a:ext cx="462756" cy="462756"/>
          </a:xfrm>
          <a:prstGeom prst="roundRect">
            <a:avLst>
              <a:gd name="adj" fmla="val 6667"/>
            </a:avLst>
          </a:prstGeom>
          <a:solidFill>
            <a:srgbClr val="F2EEEE"/>
          </a:solidFill>
          <a:ln/>
        </p:spPr>
      </p:sp>
      <p:sp>
        <p:nvSpPr>
          <p:cNvPr id="6" name="Text 4"/>
          <p:cNvSpPr/>
          <p:nvPr/>
        </p:nvSpPr>
        <p:spPr>
          <a:xfrm>
            <a:off x="3302893" y="3735090"/>
            <a:ext cx="107156" cy="280491"/>
          </a:xfrm>
          <a:prstGeom prst="rect">
            <a:avLst/>
          </a:prstGeom>
          <a:noFill/>
          <a:ln/>
        </p:spPr>
        <p:txBody>
          <a:bodyPr wrap="none" lIns="0" tIns="0" rIns="0" bIns="0" rtlCol="0" anchor="t"/>
          <a:lstStyle/>
          <a:p>
            <a:pPr algn="ctr" indent="0" marL="0">
              <a:lnSpc>
                <a:spcPts val="2650"/>
              </a:lnSpc>
              <a:buNone/>
            </a:pPr>
            <a:r>
              <a:rPr lang="en-US" sz="2208" b="1" spc="-27" kern="0" dirty="0">
                <a:solidFill>
                  <a:srgbClr val="3D3838"/>
                </a:solidFill>
                <a:latin typeface="Montserrat Bold" pitchFamily="34" charset="0"/>
                <a:ea typeface="Montserrat Bold" pitchFamily="34" charset="-122"/>
                <a:cs typeface="Montserrat Bold" pitchFamily="34" charset="-120"/>
              </a:rPr>
              <a:t>1</a:t>
            </a:r>
            <a:endParaRPr lang="en-US" sz="2208" dirty="0"/>
          </a:p>
        </p:txBody>
      </p:sp>
      <p:sp>
        <p:nvSpPr>
          <p:cNvPr id="7" name="Text 5"/>
          <p:cNvSpPr/>
          <p:nvPr/>
        </p:nvSpPr>
        <p:spPr>
          <a:xfrm>
            <a:off x="2187773" y="1917303"/>
            <a:ext cx="2337395" cy="292199"/>
          </a:xfrm>
          <a:prstGeom prst="rect">
            <a:avLst/>
          </a:prstGeom>
          <a:noFill/>
          <a:ln/>
        </p:spPr>
        <p:txBody>
          <a:bodyPr wrap="none" lIns="0" tIns="0" rIns="0" bIns="0" rtlCol="0" anchor="t"/>
          <a:lstStyle/>
          <a:p>
            <a:pPr algn="ctr"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Early Pioneers</a:t>
            </a:r>
            <a:endParaRPr lang="en-US" sz="1833" dirty="0"/>
          </a:p>
        </p:txBody>
      </p:sp>
      <p:sp>
        <p:nvSpPr>
          <p:cNvPr id="8" name="Text 6"/>
          <p:cNvSpPr/>
          <p:nvPr/>
        </p:nvSpPr>
        <p:spPr>
          <a:xfrm>
            <a:off x="925512" y="2332831"/>
            <a:ext cx="4861917" cy="616942"/>
          </a:xfrm>
          <a:prstGeom prst="rect">
            <a:avLst/>
          </a:prstGeom>
          <a:noFill/>
          <a:ln/>
        </p:spPr>
        <p:txBody>
          <a:bodyPr wrap="square" lIns="0" tIns="0" rIns="0" bIns="0" rtlCol="0" anchor="t"/>
          <a:lstStyle/>
          <a:p>
            <a:pPr algn="ctr"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Innovations in data representation in the 18th and 19th centuries.</a:t>
            </a:r>
            <a:endParaRPr lang="en-US" sz="1583" dirty="0"/>
          </a:p>
        </p:txBody>
      </p:sp>
      <p:sp>
        <p:nvSpPr>
          <p:cNvPr id="9" name="Shape 7"/>
          <p:cNvSpPr/>
          <p:nvPr/>
        </p:nvSpPr>
        <p:spPr>
          <a:xfrm>
            <a:off x="6083200" y="3875385"/>
            <a:ext cx="25400" cy="719831"/>
          </a:xfrm>
          <a:prstGeom prst="roundRect">
            <a:avLst>
              <a:gd name="adj" fmla="val 121472"/>
            </a:avLst>
          </a:prstGeom>
          <a:solidFill>
            <a:srgbClr val="D8D4D4"/>
          </a:solidFill>
          <a:ln/>
        </p:spPr>
      </p:sp>
      <p:sp>
        <p:nvSpPr>
          <p:cNvPr id="10" name="Shape 8"/>
          <p:cNvSpPr/>
          <p:nvPr/>
        </p:nvSpPr>
        <p:spPr>
          <a:xfrm>
            <a:off x="5864522" y="3644006"/>
            <a:ext cx="462756" cy="462756"/>
          </a:xfrm>
          <a:prstGeom prst="roundRect">
            <a:avLst>
              <a:gd name="adj" fmla="val 6667"/>
            </a:avLst>
          </a:prstGeom>
          <a:solidFill>
            <a:srgbClr val="F2EEEE"/>
          </a:solidFill>
          <a:ln/>
        </p:spPr>
      </p:sp>
      <p:sp>
        <p:nvSpPr>
          <p:cNvPr id="11" name="Text 9"/>
          <p:cNvSpPr/>
          <p:nvPr/>
        </p:nvSpPr>
        <p:spPr>
          <a:xfrm>
            <a:off x="6014541" y="3735090"/>
            <a:ext cx="162719" cy="280491"/>
          </a:xfrm>
          <a:prstGeom prst="rect">
            <a:avLst/>
          </a:prstGeom>
          <a:noFill/>
          <a:ln/>
        </p:spPr>
        <p:txBody>
          <a:bodyPr wrap="none" lIns="0" tIns="0" rIns="0" bIns="0" rtlCol="0" anchor="t"/>
          <a:lstStyle/>
          <a:p>
            <a:pPr algn="ctr" indent="0" marL="0">
              <a:lnSpc>
                <a:spcPts val="2650"/>
              </a:lnSpc>
              <a:buNone/>
            </a:pPr>
            <a:r>
              <a:rPr lang="en-US" sz="2208" b="1" spc="-27" kern="0" dirty="0">
                <a:solidFill>
                  <a:srgbClr val="3D3838"/>
                </a:solidFill>
                <a:latin typeface="Montserrat Bold" pitchFamily="34" charset="0"/>
                <a:ea typeface="Montserrat Bold" pitchFamily="34" charset="-122"/>
                <a:cs typeface="Montserrat Bold" pitchFamily="34" charset="-120"/>
              </a:rPr>
              <a:t>2</a:t>
            </a:r>
            <a:endParaRPr lang="en-US" sz="2208" dirty="0"/>
          </a:p>
        </p:txBody>
      </p:sp>
      <p:sp>
        <p:nvSpPr>
          <p:cNvPr id="12" name="Text 10"/>
          <p:cNvSpPr/>
          <p:nvPr/>
        </p:nvSpPr>
        <p:spPr>
          <a:xfrm>
            <a:off x="4253408" y="4800996"/>
            <a:ext cx="3685083" cy="292199"/>
          </a:xfrm>
          <a:prstGeom prst="rect">
            <a:avLst/>
          </a:prstGeom>
          <a:noFill/>
          <a:ln/>
        </p:spPr>
        <p:txBody>
          <a:bodyPr wrap="none" lIns="0" tIns="0" rIns="0" bIns="0" rtlCol="0" anchor="t"/>
          <a:lstStyle/>
          <a:p>
            <a:pPr algn="ctr"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Computational Advancements</a:t>
            </a:r>
            <a:endParaRPr lang="en-US" sz="1833" dirty="0"/>
          </a:p>
        </p:txBody>
      </p:sp>
      <p:sp>
        <p:nvSpPr>
          <p:cNvPr id="13" name="Text 11"/>
          <p:cNvSpPr/>
          <p:nvPr/>
        </p:nvSpPr>
        <p:spPr>
          <a:xfrm>
            <a:off x="3664942" y="5216525"/>
            <a:ext cx="4862016" cy="616942"/>
          </a:xfrm>
          <a:prstGeom prst="rect">
            <a:avLst/>
          </a:prstGeom>
          <a:noFill/>
          <a:ln/>
        </p:spPr>
        <p:txBody>
          <a:bodyPr wrap="square" lIns="0" tIns="0" rIns="0" bIns="0" rtlCol="0" anchor="t"/>
          <a:lstStyle/>
          <a:p>
            <a:pPr algn="ctr"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Rise of computers and software enable interactive visualizations.</a:t>
            </a:r>
            <a:endParaRPr lang="en-US" sz="1583" dirty="0"/>
          </a:p>
        </p:txBody>
      </p:sp>
      <p:sp>
        <p:nvSpPr>
          <p:cNvPr id="14" name="Shape 12"/>
          <p:cNvSpPr/>
          <p:nvPr/>
        </p:nvSpPr>
        <p:spPr>
          <a:xfrm>
            <a:off x="8822730" y="3155553"/>
            <a:ext cx="25400" cy="719831"/>
          </a:xfrm>
          <a:prstGeom prst="roundRect">
            <a:avLst>
              <a:gd name="adj" fmla="val 121472"/>
            </a:avLst>
          </a:prstGeom>
          <a:solidFill>
            <a:srgbClr val="D8D4D4"/>
          </a:solidFill>
          <a:ln/>
        </p:spPr>
      </p:sp>
      <p:sp>
        <p:nvSpPr>
          <p:cNvPr id="15" name="Shape 13"/>
          <p:cNvSpPr/>
          <p:nvPr/>
        </p:nvSpPr>
        <p:spPr>
          <a:xfrm>
            <a:off x="8604051" y="3644006"/>
            <a:ext cx="462756" cy="462756"/>
          </a:xfrm>
          <a:prstGeom prst="roundRect">
            <a:avLst>
              <a:gd name="adj" fmla="val 6667"/>
            </a:avLst>
          </a:prstGeom>
          <a:solidFill>
            <a:srgbClr val="F2EEEE"/>
          </a:solidFill>
          <a:ln/>
        </p:spPr>
      </p:sp>
      <p:sp>
        <p:nvSpPr>
          <p:cNvPr id="16" name="Text 14"/>
          <p:cNvSpPr/>
          <p:nvPr/>
        </p:nvSpPr>
        <p:spPr>
          <a:xfrm>
            <a:off x="8753772" y="3735090"/>
            <a:ext cx="163215" cy="280491"/>
          </a:xfrm>
          <a:prstGeom prst="rect">
            <a:avLst/>
          </a:prstGeom>
          <a:noFill/>
          <a:ln/>
        </p:spPr>
        <p:txBody>
          <a:bodyPr wrap="none" lIns="0" tIns="0" rIns="0" bIns="0" rtlCol="0" anchor="t"/>
          <a:lstStyle/>
          <a:p>
            <a:pPr algn="ctr" indent="0" marL="0">
              <a:lnSpc>
                <a:spcPts val="2650"/>
              </a:lnSpc>
              <a:buNone/>
            </a:pPr>
            <a:r>
              <a:rPr lang="en-US" sz="2208" b="1" spc="-27" kern="0" dirty="0">
                <a:solidFill>
                  <a:srgbClr val="3D3838"/>
                </a:solidFill>
                <a:latin typeface="Montserrat Bold" pitchFamily="34" charset="0"/>
                <a:ea typeface="Montserrat Bold" pitchFamily="34" charset="-122"/>
                <a:cs typeface="Montserrat Bold" pitchFamily="34" charset="-120"/>
              </a:rPr>
              <a:t>3</a:t>
            </a:r>
            <a:endParaRPr lang="en-US" sz="2208" dirty="0"/>
          </a:p>
        </p:txBody>
      </p:sp>
      <p:sp>
        <p:nvSpPr>
          <p:cNvPr id="17" name="Text 15"/>
          <p:cNvSpPr/>
          <p:nvPr/>
        </p:nvSpPr>
        <p:spPr>
          <a:xfrm>
            <a:off x="7666731" y="1917303"/>
            <a:ext cx="2337395" cy="292199"/>
          </a:xfrm>
          <a:prstGeom prst="rect">
            <a:avLst/>
          </a:prstGeom>
          <a:noFill/>
          <a:ln/>
        </p:spPr>
        <p:txBody>
          <a:bodyPr wrap="none" lIns="0" tIns="0" rIns="0" bIns="0" rtlCol="0" anchor="t"/>
          <a:lstStyle/>
          <a:p>
            <a:pPr algn="ctr"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Modern Era</a:t>
            </a:r>
            <a:endParaRPr lang="en-US" sz="1833" dirty="0"/>
          </a:p>
        </p:txBody>
      </p:sp>
      <p:sp>
        <p:nvSpPr>
          <p:cNvPr id="18" name="Text 16"/>
          <p:cNvSpPr/>
          <p:nvPr/>
        </p:nvSpPr>
        <p:spPr>
          <a:xfrm>
            <a:off x="6404470" y="2332831"/>
            <a:ext cx="4862016" cy="616942"/>
          </a:xfrm>
          <a:prstGeom prst="rect">
            <a:avLst/>
          </a:prstGeom>
          <a:noFill/>
          <a:ln/>
        </p:spPr>
        <p:txBody>
          <a:bodyPr wrap="square" lIns="0" tIns="0" rIns="0" bIns="0" rtlCol="0" anchor="t"/>
          <a:lstStyle/>
          <a:p>
            <a:pPr algn="ctr"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Explosion of data and visualization techniques for complex information.</a:t>
            </a:r>
            <a:endParaRPr lang="en-US" sz="158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8ec6daed0d214bb3"/>
          <a:stretch>
            <a:fillRect/>
          </a:stretch>
        </p:blipFill>
        <p:spPr>
          <a:xfrm>
            <a:off x="0" y="0"/>
            <a:ext cx="4572000" cy="6858000"/>
          </a:xfrm>
          <a:prstGeom prst="rect">
            <a:avLst/>
          </a:prstGeom>
        </p:spPr>
      </p:pic>
      <p:sp>
        <p:nvSpPr>
          <p:cNvPr id="3" name="Text 0"/>
          <p:cNvSpPr/>
          <p:nvPr/>
        </p:nvSpPr>
        <p:spPr>
          <a:xfrm>
            <a:off x="5291831" y="1478756"/>
            <a:ext cx="4674790" cy="584398"/>
          </a:xfrm>
          <a:prstGeom prst="rect">
            <a:avLst/>
          </a:prstGeom>
          <a:noFill/>
          <a:ln/>
        </p:spPr>
        <p:txBody>
          <a:bodyPr wrap="none" lIns="0" tIns="0" rIns="0" bIns="0" rtlCol="0" anchor="t"/>
          <a:lstStyle/>
          <a:p>
            <a:pPr indent="0" marL="0">
              <a:lnSpc>
                <a:spcPts val="5500"/>
              </a:lnSpc>
              <a:buNone/>
            </a:pPr>
            <a:r>
              <a:rPr lang="en-US" sz="3666" b="1" spc="-44" kern="0" dirty="0">
                <a:solidFill>
                  <a:srgbClr val="000000"/>
                </a:solidFill>
                <a:latin typeface="Montserrat Bold" pitchFamily="34" charset="0"/>
                <a:ea typeface="Montserrat Bold" pitchFamily="34" charset="-122"/>
                <a:cs typeface="Montserrat Bold" pitchFamily="34" charset="-120"/>
              </a:rPr>
              <a:t>Key Features</a:t>
            </a:r>
            <a:endParaRPr lang="en-US" sz="3666" dirty="0"/>
          </a:p>
        </p:txBody>
      </p:sp>
      <p:sp>
        <p:nvSpPr>
          <p:cNvPr id="4" name="Text 1"/>
          <p:cNvSpPr/>
          <p:nvPr/>
        </p:nvSpPr>
        <p:spPr>
          <a:xfrm>
            <a:off x="5291831" y="2371625"/>
            <a:ext cx="6180335" cy="2467769"/>
          </a:xfrm>
          <a:prstGeom prst="rect">
            <a:avLst/>
          </a:prstGeom>
          <a:noFill/>
          <a:ln/>
        </p:spPr>
        <p:txBody>
          <a:bodyPr wrap="square" lIns="0" tIns="0" rIns="0" bIns="0" rtlCol="0" anchor="t"/>
          <a:lstStyle/>
          <a:p>
            <a:pPr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Information visualization has several key features that make it an essential component of information retrieval systems. Firstly, it allows users to perceive and understand large amounts of data quickly and efficiently. Additionally, it enables users to identify patterns, trends, and outliers within the data, which aids in decision-making and analysis. Moreover, information visualization offers interactivity, allowing users to manipulate the data and explore multiple perspectives, fostering a more engaging and immersive experience.</a:t>
            </a:r>
            <a:endParaRPr lang="en-US" sz="1583" dirty="0"/>
          </a:p>
        </p:txBody>
      </p:sp>
      <p:sp>
        <p:nvSpPr>
          <p:cNvPr id="5" name="Text 2"/>
          <p:cNvSpPr/>
          <p:nvPr/>
        </p:nvSpPr>
        <p:spPr>
          <a:xfrm>
            <a:off x="5291831" y="5070772"/>
            <a:ext cx="6180335" cy="308470"/>
          </a:xfrm>
          <a:prstGeom prst="rect">
            <a:avLst/>
          </a:prstGeom>
          <a:noFill/>
          <a:ln/>
        </p:spPr>
        <p:txBody>
          <a:bodyPr wrap="none" lIns="0" tIns="0" rIns="0" bIns="0" rtlCol="0" anchor="t"/>
          <a:lstStyle/>
          <a:p>
            <a:pPr indent="0" marL="0">
              <a:lnSpc>
                <a:spcPts val="2900"/>
              </a:lnSpc>
              <a:buNone/>
            </a:pPr>
            <a:endParaRPr lang="en-US" sz="158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9831" y="1242318"/>
            <a:ext cx="9943405" cy="584398"/>
          </a:xfrm>
          <a:prstGeom prst="rect">
            <a:avLst/>
          </a:prstGeom>
          <a:noFill/>
          <a:ln/>
        </p:spPr>
        <p:txBody>
          <a:bodyPr wrap="none" lIns="0" tIns="0" rIns="0" bIns="0" rtlCol="0" anchor="t"/>
          <a:lstStyle/>
          <a:p>
            <a:pPr indent="0" marL="0">
              <a:lnSpc>
                <a:spcPts val="5500"/>
              </a:lnSpc>
              <a:buNone/>
            </a:pPr>
            <a:r>
              <a:rPr lang="en-US" sz="3666" b="1" spc="-44" kern="0" dirty="0">
                <a:solidFill>
                  <a:srgbClr val="000000"/>
                </a:solidFill>
                <a:latin typeface="Montserrat Bold" pitchFamily="34" charset="0"/>
                <a:ea typeface="Montserrat Bold" pitchFamily="34" charset="-122"/>
                <a:cs typeface="Montserrat Bold" pitchFamily="34" charset="-120"/>
              </a:rPr>
              <a:t>Applications of Information Visualization </a:t>
            </a:r>
            <a:endParaRPr lang="en-US" sz="3666" dirty="0"/>
          </a:p>
        </p:txBody>
      </p:sp>
      <p:pic>
        <p:nvPicPr>
          <p:cNvPr id="3" name="Image 0" descr="preencoded.png">    </p:cNvPr>
          <p:cNvPicPr>
            <a:picLocks noChangeAspect="1"/>
          </p:cNvPicPr>
          <p:nvPr/>
        </p:nvPicPr>
        <p:blipFill>
          <a:blip r:embed="Rbc4458d7e88344d7"/>
          <a:stretch>
            <a:fillRect/>
          </a:stretch>
        </p:blipFill>
        <p:spPr>
          <a:xfrm>
            <a:off x="719831" y="2238077"/>
            <a:ext cx="3378398" cy="2087959"/>
          </a:xfrm>
          <a:prstGeom prst="rect">
            <a:avLst/>
          </a:prstGeom>
        </p:spPr>
      </p:pic>
      <p:sp>
        <p:nvSpPr>
          <p:cNvPr id="4" name="Text 1"/>
          <p:cNvSpPr/>
          <p:nvPr/>
        </p:nvSpPr>
        <p:spPr>
          <a:xfrm>
            <a:off x="719831" y="4583112"/>
            <a:ext cx="3258840" cy="292199"/>
          </a:xfrm>
          <a:prstGeom prst="rect">
            <a:avLst/>
          </a:prstGeom>
          <a:noFill/>
          <a:ln/>
        </p:spPr>
        <p:txBody>
          <a:bodyPr wrap="none" lIns="0" tIns="0" rIns="0" bIns="0" rtlCol="0" anchor="t"/>
          <a:lstStyle/>
          <a:p>
            <a:pPr algn="l"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Search Result Visualization</a:t>
            </a:r>
            <a:endParaRPr lang="en-US" sz="1833" dirty="0"/>
          </a:p>
        </p:txBody>
      </p:sp>
      <p:sp>
        <p:nvSpPr>
          <p:cNvPr id="5" name="Text 2"/>
          <p:cNvSpPr/>
          <p:nvPr/>
        </p:nvSpPr>
        <p:spPr>
          <a:xfrm>
            <a:off x="719831" y="4998640"/>
            <a:ext cx="3378398" cy="616942"/>
          </a:xfrm>
          <a:prstGeom prst="rect">
            <a:avLst/>
          </a:prstGeom>
          <a:noFill/>
          <a:ln/>
        </p:spPr>
        <p:txBody>
          <a:bodyPr wrap="square" lIns="0" tIns="0" rIns="0" bIns="0" rtlCol="0" anchor="t"/>
          <a:lstStyle/>
          <a:p>
            <a:pPr algn="l"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Enhancing browsing and understanding of search outcomes.</a:t>
            </a:r>
            <a:endParaRPr lang="en-US" sz="1583" dirty="0"/>
          </a:p>
        </p:txBody>
      </p:sp>
      <p:pic>
        <p:nvPicPr>
          <p:cNvPr id="6" name="Image 1" descr="preencoded.png">    </p:cNvPr>
          <p:cNvPicPr>
            <a:picLocks noChangeAspect="1"/>
          </p:cNvPicPr>
          <p:nvPr/>
        </p:nvPicPr>
        <p:blipFill>
          <a:blip r:embed="R3d8bdea4d7044690"/>
          <a:stretch>
            <a:fillRect/>
          </a:stretch>
        </p:blipFill>
        <p:spPr>
          <a:xfrm>
            <a:off x="4406701" y="2238077"/>
            <a:ext cx="3378497" cy="2088058"/>
          </a:xfrm>
          <a:prstGeom prst="rect">
            <a:avLst/>
          </a:prstGeom>
        </p:spPr>
      </p:pic>
      <p:sp>
        <p:nvSpPr>
          <p:cNvPr id="7" name="Text 3"/>
          <p:cNvSpPr/>
          <p:nvPr/>
        </p:nvSpPr>
        <p:spPr>
          <a:xfrm>
            <a:off x="4406701" y="4583211"/>
            <a:ext cx="2684065" cy="292199"/>
          </a:xfrm>
          <a:prstGeom prst="rect">
            <a:avLst/>
          </a:prstGeom>
          <a:noFill/>
          <a:ln/>
        </p:spPr>
        <p:txBody>
          <a:bodyPr wrap="none" lIns="0" tIns="0" rIns="0" bIns="0" rtlCol="0" anchor="t"/>
          <a:lstStyle/>
          <a:p>
            <a:pPr algn="l"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Social Media Analytics</a:t>
            </a:r>
            <a:endParaRPr lang="en-US" sz="1833" dirty="0"/>
          </a:p>
        </p:txBody>
      </p:sp>
      <p:sp>
        <p:nvSpPr>
          <p:cNvPr id="8" name="Text 4"/>
          <p:cNvSpPr/>
          <p:nvPr/>
        </p:nvSpPr>
        <p:spPr>
          <a:xfrm>
            <a:off x="4406701" y="4998740"/>
            <a:ext cx="3378497" cy="616942"/>
          </a:xfrm>
          <a:prstGeom prst="rect">
            <a:avLst/>
          </a:prstGeom>
          <a:noFill/>
          <a:ln/>
        </p:spPr>
        <p:txBody>
          <a:bodyPr wrap="square" lIns="0" tIns="0" rIns="0" bIns="0" rtlCol="0" anchor="t"/>
          <a:lstStyle/>
          <a:p>
            <a:pPr algn="l"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Analyzing user behaviors and information diffusion patterns.</a:t>
            </a:r>
            <a:endParaRPr lang="en-US" sz="1583" dirty="0"/>
          </a:p>
        </p:txBody>
      </p:sp>
      <p:pic>
        <p:nvPicPr>
          <p:cNvPr id="9" name="Image 2" descr="preencoded.png">    </p:cNvPr>
          <p:cNvPicPr>
            <a:picLocks noChangeAspect="1"/>
          </p:cNvPicPr>
          <p:nvPr/>
        </p:nvPicPr>
        <p:blipFill>
          <a:blip r:embed="Refafe6cfaf604ec6"/>
          <a:stretch>
            <a:fillRect/>
          </a:stretch>
        </p:blipFill>
        <p:spPr>
          <a:xfrm>
            <a:off x="8093670" y="2238077"/>
            <a:ext cx="3378497" cy="2088058"/>
          </a:xfrm>
          <a:prstGeom prst="rect">
            <a:avLst/>
          </a:prstGeom>
        </p:spPr>
      </p:pic>
      <p:sp>
        <p:nvSpPr>
          <p:cNvPr id="10" name="Text 5"/>
          <p:cNvSpPr/>
          <p:nvPr/>
        </p:nvSpPr>
        <p:spPr>
          <a:xfrm>
            <a:off x="8093670" y="4583211"/>
            <a:ext cx="2337395" cy="292199"/>
          </a:xfrm>
          <a:prstGeom prst="rect">
            <a:avLst/>
          </a:prstGeom>
          <a:noFill/>
          <a:ln/>
        </p:spPr>
        <p:txBody>
          <a:bodyPr wrap="none" lIns="0" tIns="0" rIns="0" bIns="0" rtlCol="0" anchor="t"/>
          <a:lstStyle/>
          <a:p>
            <a:pPr algn="l" indent="0" marL="0">
              <a:lnSpc>
                <a:spcPts val="2750"/>
              </a:lnSpc>
              <a:buNone/>
            </a:pPr>
            <a:r>
              <a:rPr lang="en-US" sz="1833" b="1" spc="-22" kern="0" dirty="0">
                <a:solidFill>
                  <a:srgbClr val="3D3838"/>
                </a:solidFill>
                <a:latin typeface="Montserrat Bold" pitchFamily="34" charset="0"/>
                <a:ea typeface="Montserrat Bold" pitchFamily="34" charset="-122"/>
                <a:cs typeface="Montserrat Bold" pitchFamily="34" charset="-120"/>
              </a:rPr>
              <a:t>Geospatial Analysis</a:t>
            </a:r>
            <a:endParaRPr lang="en-US" sz="1833" dirty="0"/>
          </a:p>
        </p:txBody>
      </p:sp>
      <p:sp>
        <p:nvSpPr>
          <p:cNvPr id="11" name="Text 6"/>
          <p:cNvSpPr/>
          <p:nvPr/>
        </p:nvSpPr>
        <p:spPr>
          <a:xfrm>
            <a:off x="8093670" y="4998740"/>
            <a:ext cx="3378497" cy="616942"/>
          </a:xfrm>
          <a:prstGeom prst="rect">
            <a:avLst/>
          </a:prstGeom>
          <a:noFill/>
          <a:ln/>
        </p:spPr>
        <p:txBody>
          <a:bodyPr wrap="square" lIns="0" tIns="0" rIns="0" bIns="0" rtlCol="0" anchor="t"/>
          <a:lstStyle/>
          <a:p>
            <a:pPr algn="l" indent="0" marL="0">
              <a:lnSpc>
                <a:spcPts val="2900"/>
              </a:lnSpc>
              <a:buNone/>
            </a:pPr>
            <a:r>
              <a:rPr lang="en-US" sz="1583" dirty="0">
                <a:solidFill>
                  <a:srgbClr val="3D3838"/>
                </a:solidFill>
                <a:latin typeface="Source Sans Pro" pitchFamily="34" charset="0"/>
                <a:ea typeface="Source Sans Pro" pitchFamily="34" charset="-122"/>
                <a:cs typeface="Source Sans Pro" pitchFamily="34" charset="-120"/>
              </a:rPr>
              <a:t>Uncovering spatial patterns and relationships in data.</a:t>
            </a:r>
            <a:endParaRPr lang="en-US" sz="158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ba6dac2ae9994b6a"/>
          <a:stretch>
            <a:fillRect/>
          </a:stretch>
        </p:blipFill>
        <p:spPr>
          <a:xfrm>
            <a:off x="0" y="0"/>
            <a:ext cx="12192000" cy="2277765"/>
          </a:xfrm>
          <a:prstGeom prst="rect">
            <a:avLst/>
          </a:prstGeom>
        </p:spPr>
      </p:pic>
      <p:sp>
        <p:nvSpPr>
          <p:cNvPr id="3" name="Text 0"/>
          <p:cNvSpPr/>
          <p:nvPr/>
        </p:nvSpPr>
        <p:spPr>
          <a:xfrm>
            <a:off x="637778" y="2802334"/>
            <a:ext cx="10367962" cy="517624"/>
          </a:xfrm>
          <a:prstGeom prst="rect">
            <a:avLst/>
          </a:prstGeom>
          <a:noFill/>
          <a:ln/>
        </p:spPr>
        <p:txBody>
          <a:bodyPr wrap="none" lIns="0" tIns="0" rIns="0" bIns="0" rtlCol="0" anchor="t"/>
          <a:lstStyle/>
          <a:p>
            <a:pPr indent="0" marL="0">
              <a:lnSpc>
                <a:spcPts val="4850"/>
              </a:lnSpc>
              <a:buNone/>
            </a:pPr>
            <a:r>
              <a:rPr lang="en-US" sz="3250" b="1" spc="-39" kern="0" dirty="0">
                <a:solidFill>
                  <a:srgbClr val="000000"/>
                </a:solidFill>
                <a:latin typeface="Montserrat Bold" pitchFamily="34" charset="0"/>
                <a:ea typeface="Montserrat Bold" pitchFamily="34" charset="-122"/>
                <a:cs typeface="Montserrat Bold" pitchFamily="34" charset="-120"/>
              </a:rPr>
              <a:t>Challenges in Effective Information Visualization</a:t>
            </a:r>
            <a:endParaRPr lang="en-US" sz="3250" dirty="0"/>
          </a:p>
        </p:txBody>
      </p:sp>
      <p:sp>
        <p:nvSpPr>
          <p:cNvPr id="4" name="Shape 1"/>
          <p:cNvSpPr/>
          <p:nvPr/>
        </p:nvSpPr>
        <p:spPr>
          <a:xfrm>
            <a:off x="637778" y="3593206"/>
            <a:ext cx="5367139" cy="1279029"/>
          </a:xfrm>
          <a:prstGeom prst="roundRect">
            <a:avLst>
              <a:gd name="adj" fmla="val 2137"/>
            </a:avLst>
          </a:prstGeom>
          <a:solidFill>
            <a:srgbClr val="F2EEEE"/>
          </a:solidFill>
          <a:ln/>
        </p:spPr>
      </p:sp>
      <p:sp>
        <p:nvSpPr>
          <p:cNvPr id="5" name="Text 2"/>
          <p:cNvSpPr/>
          <p:nvPr/>
        </p:nvSpPr>
        <p:spPr>
          <a:xfrm>
            <a:off x="819944" y="3775372"/>
            <a:ext cx="2070695" cy="258762"/>
          </a:xfrm>
          <a:prstGeom prst="rect">
            <a:avLst/>
          </a:prstGeom>
          <a:noFill/>
          <a:ln/>
        </p:spPr>
        <p:txBody>
          <a:bodyPr wrap="none" lIns="0" tIns="0" rIns="0" bIns="0" rtlCol="0" anchor="t"/>
          <a:lstStyle/>
          <a:p>
            <a:pPr indent="0" marL="0">
              <a:lnSpc>
                <a:spcPts val="2400"/>
              </a:lnSpc>
              <a:buNone/>
            </a:pPr>
            <a:r>
              <a:rPr lang="en-US" sz="1625" b="1" spc="-20" kern="0" dirty="0">
                <a:solidFill>
                  <a:srgbClr val="3D3838"/>
                </a:solidFill>
                <a:latin typeface="Montserrat Bold" pitchFamily="34" charset="0"/>
                <a:ea typeface="Montserrat Bold" pitchFamily="34" charset="-122"/>
                <a:cs typeface="Montserrat Bold" pitchFamily="34" charset="-120"/>
              </a:rPr>
              <a:t>Data Complexity</a:t>
            </a:r>
            <a:endParaRPr lang="en-US" sz="1625" dirty="0"/>
          </a:p>
        </p:txBody>
      </p:sp>
      <p:sp>
        <p:nvSpPr>
          <p:cNvPr id="6" name="Text 3"/>
          <p:cNvSpPr/>
          <p:nvPr/>
        </p:nvSpPr>
        <p:spPr>
          <a:xfrm>
            <a:off x="819944" y="4143375"/>
            <a:ext cx="5002807" cy="546695"/>
          </a:xfrm>
          <a:prstGeom prst="rect">
            <a:avLst/>
          </a:prstGeom>
          <a:noFill/>
          <a:ln/>
        </p:spPr>
        <p:txBody>
          <a:bodyPr wrap="square" lIns="0" tIns="0" rIns="0" bIns="0" rtlCol="0" anchor="t"/>
          <a:lstStyle/>
          <a:p>
            <a:pPr indent="0" marL="0">
              <a:lnSpc>
                <a:spcPts val="2550"/>
              </a:lnSpc>
              <a:buNone/>
            </a:pPr>
            <a:r>
              <a:rPr lang="en-US" sz="1416" dirty="0">
                <a:solidFill>
                  <a:srgbClr val="3D3838"/>
                </a:solidFill>
                <a:latin typeface="Source Sans Pro" pitchFamily="34" charset="0"/>
                <a:ea typeface="Source Sans Pro" pitchFamily="34" charset="-122"/>
                <a:cs typeface="Source Sans Pro" pitchFamily="34" charset="-120"/>
              </a:rPr>
              <a:t>Representing high-dimensional, heterogeneous data in intuitive ways.</a:t>
            </a:r>
            <a:endParaRPr lang="en-US" sz="1416" dirty="0"/>
          </a:p>
        </p:txBody>
      </p:sp>
      <p:sp>
        <p:nvSpPr>
          <p:cNvPr id="7" name="Shape 4"/>
          <p:cNvSpPr/>
          <p:nvPr/>
        </p:nvSpPr>
        <p:spPr>
          <a:xfrm>
            <a:off x="6187082" y="3593206"/>
            <a:ext cx="5367139" cy="1279029"/>
          </a:xfrm>
          <a:prstGeom prst="roundRect">
            <a:avLst>
              <a:gd name="adj" fmla="val 2137"/>
            </a:avLst>
          </a:prstGeom>
          <a:solidFill>
            <a:srgbClr val="F2EEEE"/>
          </a:solidFill>
          <a:ln/>
        </p:spPr>
      </p:sp>
      <p:sp>
        <p:nvSpPr>
          <p:cNvPr id="8" name="Text 5"/>
          <p:cNvSpPr/>
          <p:nvPr/>
        </p:nvSpPr>
        <p:spPr>
          <a:xfrm>
            <a:off x="6369248" y="3775372"/>
            <a:ext cx="2070695" cy="258762"/>
          </a:xfrm>
          <a:prstGeom prst="rect">
            <a:avLst/>
          </a:prstGeom>
          <a:noFill/>
          <a:ln/>
        </p:spPr>
        <p:txBody>
          <a:bodyPr wrap="none" lIns="0" tIns="0" rIns="0" bIns="0" rtlCol="0" anchor="t"/>
          <a:lstStyle/>
          <a:p>
            <a:pPr indent="0" marL="0">
              <a:lnSpc>
                <a:spcPts val="2400"/>
              </a:lnSpc>
              <a:buNone/>
            </a:pPr>
            <a:r>
              <a:rPr lang="en-US" sz="1625" b="1" spc="-20" kern="0" dirty="0">
                <a:solidFill>
                  <a:srgbClr val="3D3838"/>
                </a:solidFill>
                <a:latin typeface="Montserrat Bold" pitchFamily="34" charset="0"/>
                <a:ea typeface="Montserrat Bold" pitchFamily="34" charset="-122"/>
                <a:cs typeface="Montserrat Bold" pitchFamily="34" charset="-120"/>
              </a:rPr>
              <a:t>User Interaction</a:t>
            </a:r>
            <a:endParaRPr lang="en-US" sz="1625" dirty="0"/>
          </a:p>
        </p:txBody>
      </p:sp>
      <p:sp>
        <p:nvSpPr>
          <p:cNvPr id="9" name="Text 6"/>
          <p:cNvSpPr/>
          <p:nvPr/>
        </p:nvSpPr>
        <p:spPr>
          <a:xfrm>
            <a:off x="6369248" y="4143375"/>
            <a:ext cx="5002807" cy="273347"/>
          </a:xfrm>
          <a:prstGeom prst="rect">
            <a:avLst/>
          </a:prstGeom>
          <a:noFill/>
          <a:ln/>
        </p:spPr>
        <p:txBody>
          <a:bodyPr wrap="none" lIns="0" tIns="0" rIns="0" bIns="0" rtlCol="0" anchor="t"/>
          <a:lstStyle/>
          <a:p>
            <a:pPr indent="0" marL="0">
              <a:lnSpc>
                <a:spcPts val="2550"/>
              </a:lnSpc>
              <a:buNone/>
            </a:pPr>
            <a:r>
              <a:rPr lang="en-US" sz="1416" dirty="0">
                <a:solidFill>
                  <a:srgbClr val="3D3838"/>
                </a:solidFill>
                <a:latin typeface="Source Sans Pro" pitchFamily="34" charset="0"/>
                <a:ea typeface="Source Sans Pro" pitchFamily="34" charset="-122"/>
                <a:cs typeface="Source Sans Pro" pitchFamily="34" charset="-120"/>
              </a:rPr>
              <a:t>Designing intuitive, efficient, and accessible interfaces.</a:t>
            </a:r>
            <a:endParaRPr lang="en-US" sz="1416" dirty="0"/>
          </a:p>
        </p:txBody>
      </p:sp>
      <p:sp>
        <p:nvSpPr>
          <p:cNvPr id="10" name="Shape 7"/>
          <p:cNvSpPr/>
          <p:nvPr/>
        </p:nvSpPr>
        <p:spPr>
          <a:xfrm>
            <a:off x="637778" y="5054401"/>
            <a:ext cx="5367139" cy="1279029"/>
          </a:xfrm>
          <a:prstGeom prst="roundRect">
            <a:avLst>
              <a:gd name="adj" fmla="val 2137"/>
            </a:avLst>
          </a:prstGeom>
          <a:solidFill>
            <a:srgbClr val="F2EEEE"/>
          </a:solidFill>
          <a:ln/>
        </p:spPr>
      </p:sp>
      <p:sp>
        <p:nvSpPr>
          <p:cNvPr id="11" name="Text 8"/>
          <p:cNvSpPr/>
          <p:nvPr/>
        </p:nvSpPr>
        <p:spPr>
          <a:xfrm>
            <a:off x="819944" y="5236567"/>
            <a:ext cx="2277566" cy="258762"/>
          </a:xfrm>
          <a:prstGeom prst="rect">
            <a:avLst/>
          </a:prstGeom>
          <a:noFill/>
          <a:ln/>
        </p:spPr>
        <p:txBody>
          <a:bodyPr wrap="none" lIns="0" tIns="0" rIns="0" bIns="0" rtlCol="0" anchor="t"/>
          <a:lstStyle/>
          <a:p>
            <a:pPr indent="0" marL="0">
              <a:lnSpc>
                <a:spcPts val="2400"/>
              </a:lnSpc>
              <a:buNone/>
            </a:pPr>
            <a:r>
              <a:rPr lang="en-US" sz="1625" b="1" spc="-20" kern="0" dirty="0">
                <a:solidFill>
                  <a:srgbClr val="3D3838"/>
                </a:solidFill>
                <a:latin typeface="Montserrat Bold" pitchFamily="34" charset="0"/>
                <a:ea typeface="Montserrat Bold" pitchFamily="34" charset="-122"/>
                <a:cs typeface="Montserrat Bold" pitchFamily="34" charset="-120"/>
              </a:rPr>
              <a:t>Cognitive Limitations</a:t>
            </a:r>
            <a:endParaRPr lang="en-US" sz="1625" dirty="0"/>
          </a:p>
        </p:txBody>
      </p:sp>
      <p:sp>
        <p:nvSpPr>
          <p:cNvPr id="12" name="Text 9"/>
          <p:cNvSpPr/>
          <p:nvPr/>
        </p:nvSpPr>
        <p:spPr>
          <a:xfrm>
            <a:off x="819944" y="5604569"/>
            <a:ext cx="5002807" cy="546695"/>
          </a:xfrm>
          <a:prstGeom prst="rect">
            <a:avLst/>
          </a:prstGeom>
          <a:noFill/>
          <a:ln/>
        </p:spPr>
        <p:txBody>
          <a:bodyPr wrap="square" lIns="0" tIns="0" rIns="0" bIns="0" rtlCol="0" anchor="t"/>
          <a:lstStyle/>
          <a:p>
            <a:pPr indent="0" marL="0">
              <a:lnSpc>
                <a:spcPts val="2550"/>
              </a:lnSpc>
              <a:buNone/>
            </a:pPr>
            <a:r>
              <a:rPr lang="en-US" sz="1416" dirty="0">
                <a:solidFill>
                  <a:srgbClr val="3D3838"/>
                </a:solidFill>
                <a:latin typeface="Source Sans Pro" pitchFamily="34" charset="0"/>
                <a:ea typeface="Source Sans Pro" pitchFamily="34" charset="-122"/>
                <a:cs typeface="Source Sans Pro" pitchFamily="34" charset="-120"/>
              </a:rPr>
              <a:t>Accounting for human perception and information processing abilities.</a:t>
            </a:r>
            <a:endParaRPr lang="en-US" sz="1416" dirty="0"/>
          </a:p>
        </p:txBody>
      </p:sp>
      <p:sp>
        <p:nvSpPr>
          <p:cNvPr id="13" name="Shape 10"/>
          <p:cNvSpPr/>
          <p:nvPr/>
        </p:nvSpPr>
        <p:spPr>
          <a:xfrm>
            <a:off x="6187082" y="5054401"/>
            <a:ext cx="5367139" cy="1279029"/>
          </a:xfrm>
          <a:prstGeom prst="roundRect">
            <a:avLst>
              <a:gd name="adj" fmla="val 2137"/>
            </a:avLst>
          </a:prstGeom>
          <a:solidFill>
            <a:srgbClr val="F2EEEE"/>
          </a:solidFill>
          <a:ln/>
        </p:spPr>
      </p:sp>
      <p:sp>
        <p:nvSpPr>
          <p:cNvPr id="14" name="Text 11"/>
          <p:cNvSpPr/>
          <p:nvPr/>
        </p:nvSpPr>
        <p:spPr>
          <a:xfrm>
            <a:off x="6369248" y="5236567"/>
            <a:ext cx="2380158" cy="258762"/>
          </a:xfrm>
          <a:prstGeom prst="rect">
            <a:avLst/>
          </a:prstGeom>
          <a:noFill/>
          <a:ln/>
        </p:spPr>
        <p:txBody>
          <a:bodyPr wrap="none" lIns="0" tIns="0" rIns="0" bIns="0" rtlCol="0" anchor="t"/>
          <a:lstStyle/>
          <a:p>
            <a:pPr indent="0" marL="0">
              <a:lnSpc>
                <a:spcPts val="2400"/>
              </a:lnSpc>
              <a:buNone/>
            </a:pPr>
            <a:r>
              <a:rPr lang="en-US" sz="1625" b="1" spc="-20" kern="0" dirty="0">
                <a:solidFill>
                  <a:srgbClr val="3D3838"/>
                </a:solidFill>
                <a:latin typeface="Montserrat Bold" pitchFamily="34" charset="0"/>
                <a:ea typeface="Montserrat Bold" pitchFamily="34" charset="-122"/>
                <a:cs typeface="Montserrat Bold" pitchFamily="34" charset="-120"/>
              </a:rPr>
              <a:t>Ethical Considerations</a:t>
            </a:r>
            <a:endParaRPr lang="en-US" sz="1625" dirty="0"/>
          </a:p>
        </p:txBody>
      </p:sp>
      <p:sp>
        <p:nvSpPr>
          <p:cNvPr id="15" name="Text 12"/>
          <p:cNvSpPr/>
          <p:nvPr/>
        </p:nvSpPr>
        <p:spPr>
          <a:xfrm>
            <a:off x="6369248" y="5604569"/>
            <a:ext cx="5002807" cy="546695"/>
          </a:xfrm>
          <a:prstGeom prst="rect">
            <a:avLst/>
          </a:prstGeom>
          <a:noFill/>
          <a:ln/>
        </p:spPr>
        <p:txBody>
          <a:bodyPr wrap="square" lIns="0" tIns="0" rIns="0" bIns="0" rtlCol="0" anchor="t"/>
          <a:lstStyle/>
          <a:p>
            <a:pPr indent="0" marL="0">
              <a:lnSpc>
                <a:spcPts val="2550"/>
              </a:lnSpc>
              <a:buNone/>
            </a:pPr>
            <a:r>
              <a:rPr lang="en-US" sz="1416" dirty="0">
                <a:solidFill>
                  <a:srgbClr val="3D3838"/>
                </a:solidFill>
                <a:latin typeface="Source Sans Pro" pitchFamily="34" charset="0"/>
                <a:ea typeface="Source Sans Pro" pitchFamily="34" charset="-122"/>
                <a:cs typeface="Source Sans Pro" pitchFamily="34" charset="-120"/>
              </a:rPr>
              <a:t>Ensuring visualizations are unbiased and promote informed decisions.</a:t>
            </a:r>
            <a:endParaRPr lang="en-US" sz="1416"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9dea1b03f51244fb"/>
          <a:stretch>
            <a:fillRect/>
          </a:stretch>
        </p:blipFill>
        <p:spPr>
          <a:xfrm>
            <a:off x="7620000" y="0"/>
            <a:ext cx="4572000" cy="6858000"/>
          </a:xfrm>
          <a:prstGeom prst="rect">
            <a:avLst/>
          </a:prstGeom>
        </p:spPr>
      </p:pic>
      <p:sp>
        <p:nvSpPr>
          <p:cNvPr id="3" name="Text 0"/>
          <p:cNvSpPr/>
          <p:nvPr/>
        </p:nvSpPr>
        <p:spPr>
          <a:xfrm>
            <a:off x="654943" y="741759"/>
            <a:ext cx="6310114" cy="1063228"/>
          </a:xfrm>
          <a:prstGeom prst="rect">
            <a:avLst/>
          </a:prstGeom>
          <a:noFill/>
          <a:ln/>
        </p:spPr>
        <p:txBody>
          <a:bodyPr wrap="square" lIns="0" tIns="0" rIns="0" bIns="0" rtlCol="0" anchor="t"/>
          <a:lstStyle/>
          <a:p>
            <a:pPr indent="0" marL="0">
              <a:lnSpc>
                <a:spcPts val="5000"/>
              </a:lnSpc>
              <a:buNone/>
            </a:pPr>
            <a:r>
              <a:rPr lang="en-US" sz="3333" b="1" spc="-40" kern="0" dirty="0">
                <a:solidFill>
                  <a:srgbClr val="000000"/>
                </a:solidFill>
                <a:latin typeface="Montserrat Bold" pitchFamily="34" charset="0"/>
                <a:ea typeface="Montserrat Bold" pitchFamily="34" charset="-122"/>
                <a:cs typeface="Montserrat Bold" pitchFamily="34" charset="-120"/>
              </a:rPr>
              <a:t>Emerging Trends and Future Directions</a:t>
            </a:r>
            <a:endParaRPr lang="en-US" sz="3333" dirty="0"/>
          </a:p>
        </p:txBody>
      </p:sp>
      <p:pic>
        <p:nvPicPr>
          <p:cNvPr id="4" name="Image 1" descr="preencoded.png">    </p:cNvPr>
          <p:cNvPicPr>
            <a:picLocks noChangeAspect="1"/>
          </p:cNvPicPr>
          <p:nvPr/>
        </p:nvPicPr>
        <p:blipFill>
          <a:blip r:embed="R186324f06d604cf3"/>
          <a:stretch>
            <a:fillRect/>
          </a:stretch>
        </p:blipFill>
        <p:spPr>
          <a:xfrm>
            <a:off x="654943" y="2085677"/>
            <a:ext cx="467816" cy="467816"/>
          </a:xfrm>
          <a:prstGeom prst="rect">
            <a:avLst/>
          </a:prstGeom>
        </p:spPr>
      </p:pic>
      <p:sp>
        <p:nvSpPr>
          <p:cNvPr id="5" name="Text 1"/>
          <p:cNvSpPr/>
          <p:nvPr/>
        </p:nvSpPr>
        <p:spPr>
          <a:xfrm>
            <a:off x="654943" y="2740620"/>
            <a:ext cx="2407543" cy="265707"/>
          </a:xfrm>
          <a:prstGeom prst="rect">
            <a:avLst/>
          </a:prstGeom>
          <a:noFill/>
          <a:ln/>
        </p:spPr>
        <p:txBody>
          <a:bodyPr wrap="none" lIns="0" tIns="0" rIns="0" bIns="0" rtlCol="0" anchor="t"/>
          <a:lstStyle/>
          <a:p>
            <a:pPr algn="l" indent="0" marL="0">
              <a:lnSpc>
                <a:spcPts val="2500"/>
              </a:lnSpc>
              <a:buNone/>
            </a:pPr>
            <a:r>
              <a:rPr lang="en-US" sz="1666" b="1" spc="-20" kern="0" dirty="0">
                <a:solidFill>
                  <a:srgbClr val="3D3838"/>
                </a:solidFill>
                <a:latin typeface="Montserrat Bold" pitchFamily="34" charset="0"/>
                <a:ea typeface="Montserrat Bold" pitchFamily="34" charset="-122"/>
                <a:cs typeface="Montserrat Bold" pitchFamily="34" charset="-120"/>
              </a:rPr>
              <a:t>Big Data Visualization</a:t>
            </a:r>
            <a:endParaRPr lang="en-US" sz="1666" dirty="0"/>
          </a:p>
        </p:txBody>
      </p:sp>
      <p:sp>
        <p:nvSpPr>
          <p:cNvPr id="6" name="Text 2"/>
          <p:cNvSpPr/>
          <p:nvPr/>
        </p:nvSpPr>
        <p:spPr>
          <a:xfrm>
            <a:off x="654943" y="3118544"/>
            <a:ext cx="3014662" cy="561380"/>
          </a:xfrm>
          <a:prstGeom prst="rect">
            <a:avLst/>
          </a:prstGeom>
          <a:noFill/>
          <a:ln/>
        </p:spPr>
        <p:txBody>
          <a:bodyPr wrap="square" lIns="0" tIns="0" rIns="0" bIns="0" rtlCol="0" anchor="t"/>
          <a:lstStyle/>
          <a:p>
            <a:pPr algn="l" indent="0" marL="0">
              <a:lnSpc>
                <a:spcPts val="2650"/>
              </a:lnSpc>
              <a:buNone/>
            </a:pPr>
            <a:r>
              <a:rPr lang="en-US" sz="1458" dirty="0">
                <a:solidFill>
                  <a:srgbClr val="3D3838"/>
                </a:solidFill>
                <a:latin typeface="Source Sans Pro" pitchFamily="34" charset="0"/>
                <a:ea typeface="Source Sans Pro" pitchFamily="34" charset="-122"/>
                <a:cs typeface="Source Sans Pro" pitchFamily="34" charset="-120"/>
              </a:rPr>
              <a:t>Handling massive, dynamic data sets with scalable techniques.</a:t>
            </a:r>
            <a:endParaRPr lang="en-US" sz="1458" dirty="0"/>
          </a:p>
        </p:txBody>
      </p:sp>
      <p:pic>
        <p:nvPicPr>
          <p:cNvPr id="7" name="Image 2" descr="preencoded.png">    </p:cNvPr>
          <p:cNvPicPr>
            <a:picLocks noChangeAspect="1"/>
          </p:cNvPicPr>
          <p:nvPr/>
        </p:nvPicPr>
        <p:blipFill>
          <a:blip r:embed="Ra3aebb327bfa49f0"/>
          <a:stretch>
            <a:fillRect/>
          </a:stretch>
        </p:blipFill>
        <p:spPr>
          <a:xfrm>
            <a:off x="3950295" y="2085677"/>
            <a:ext cx="467816" cy="467816"/>
          </a:xfrm>
          <a:prstGeom prst="rect">
            <a:avLst/>
          </a:prstGeom>
        </p:spPr>
      </p:pic>
      <p:sp>
        <p:nvSpPr>
          <p:cNvPr id="8" name="Text 3"/>
          <p:cNvSpPr/>
          <p:nvPr/>
        </p:nvSpPr>
        <p:spPr>
          <a:xfrm>
            <a:off x="3950295" y="2740620"/>
            <a:ext cx="2852935" cy="265707"/>
          </a:xfrm>
          <a:prstGeom prst="rect">
            <a:avLst/>
          </a:prstGeom>
          <a:noFill/>
          <a:ln/>
        </p:spPr>
        <p:txBody>
          <a:bodyPr wrap="none" lIns="0" tIns="0" rIns="0" bIns="0" rtlCol="0" anchor="t"/>
          <a:lstStyle/>
          <a:p>
            <a:pPr algn="l" indent="0" marL="0">
              <a:lnSpc>
                <a:spcPts val="2500"/>
              </a:lnSpc>
              <a:buNone/>
            </a:pPr>
            <a:r>
              <a:rPr lang="en-US" sz="1666" b="1" spc="-20" kern="0" dirty="0">
                <a:solidFill>
                  <a:srgbClr val="3D3838"/>
                </a:solidFill>
                <a:latin typeface="Montserrat Bold" pitchFamily="34" charset="0"/>
                <a:ea typeface="Montserrat Bold" pitchFamily="34" charset="-122"/>
                <a:cs typeface="Montserrat Bold" pitchFamily="34" charset="-120"/>
              </a:rPr>
              <a:t>AI-Powered Visualizations</a:t>
            </a:r>
            <a:endParaRPr lang="en-US" sz="1666" dirty="0"/>
          </a:p>
        </p:txBody>
      </p:sp>
      <p:sp>
        <p:nvSpPr>
          <p:cNvPr id="9" name="Text 4"/>
          <p:cNvSpPr/>
          <p:nvPr/>
        </p:nvSpPr>
        <p:spPr>
          <a:xfrm>
            <a:off x="3950295" y="3118544"/>
            <a:ext cx="3014761" cy="842069"/>
          </a:xfrm>
          <a:prstGeom prst="rect">
            <a:avLst/>
          </a:prstGeom>
          <a:noFill/>
          <a:ln/>
        </p:spPr>
        <p:txBody>
          <a:bodyPr wrap="square" lIns="0" tIns="0" rIns="0" bIns="0" rtlCol="0" anchor="t"/>
          <a:lstStyle/>
          <a:p>
            <a:pPr algn="l" indent="0" marL="0">
              <a:lnSpc>
                <a:spcPts val="2650"/>
              </a:lnSpc>
              <a:buNone/>
            </a:pPr>
            <a:r>
              <a:rPr lang="en-US" sz="1458" dirty="0">
                <a:solidFill>
                  <a:srgbClr val="3D3838"/>
                </a:solidFill>
                <a:latin typeface="Source Sans Pro" pitchFamily="34" charset="0"/>
                <a:ea typeface="Source Sans Pro" pitchFamily="34" charset="-122"/>
                <a:cs typeface="Source Sans Pro" pitchFamily="34" charset="-120"/>
              </a:rPr>
              <a:t>Leveraging machine learning for automated insights and recommendations.</a:t>
            </a:r>
            <a:endParaRPr lang="en-US" sz="1458" dirty="0"/>
          </a:p>
        </p:txBody>
      </p:sp>
      <p:pic>
        <p:nvPicPr>
          <p:cNvPr id="10" name="Image 3" descr="preencoded.png">    </p:cNvPr>
          <p:cNvPicPr>
            <a:picLocks noChangeAspect="1"/>
          </p:cNvPicPr>
          <p:nvPr/>
        </p:nvPicPr>
        <p:blipFill>
          <a:blip r:embed="R7360edb712744ff4"/>
          <a:stretch>
            <a:fillRect/>
          </a:stretch>
        </p:blipFill>
        <p:spPr>
          <a:xfrm>
            <a:off x="654943" y="4521994"/>
            <a:ext cx="467816" cy="467816"/>
          </a:xfrm>
          <a:prstGeom prst="rect">
            <a:avLst/>
          </a:prstGeom>
        </p:spPr>
      </p:pic>
      <p:sp>
        <p:nvSpPr>
          <p:cNvPr id="11" name="Text 5"/>
          <p:cNvSpPr/>
          <p:nvPr/>
        </p:nvSpPr>
        <p:spPr>
          <a:xfrm>
            <a:off x="654943" y="5176936"/>
            <a:ext cx="2548433" cy="265707"/>
          </a:xfrm>
          <a:prstGeom prst="rect">
            <a:avLst/>
          </a:prstGeom>
          <a:noFill/>
          <a:ln/>
        </p:spPr>
        <p:txBody>
          <a:bodyPr wrap="none" lIns="0" tIns="0" rIns="0" bIns="0" rtlCol="0" anchor="t"/>
          <a:lstStyle/>
          <a:p>
            <a:pPr algn="l" indent="0" marL="0">
              <a:lnSpc>
                <a:spcPts val="2500"/>
              </a:lnSpc>
              <a:buNone/>
            </a:pPr>
            <a:r>
              <a:rPr lang="en-US" sz="1666" b="1" spc="-20" kern="0" dirty="0">
                <a:solidFill>
                  <a:srgbClr val="3D3838"/>
                </a:solidFill>
                <a:latin typeface="Montserrat Bold" pitchFamily="34" charset="0"/>
                <a:ea typeface="Montserrat Bold" pitchFamily="34" charset="-122"/>
                <a:cs typeface="Montserrat Bold" pitchFamily="34" charset="-120"/>
              </a:rPr>
              <a:t>Immersive Experiences</a:t>
            </a:r>
            <a:endParaRPr lang="en-US" sz="1666" dirty="0"/>
          </a:p>
        </p:txBody>
      </p:sp>
      <p:sp>
        <p:nvSpPr>
          <p:cNvPr id="12" name="Text 6"/>
          <p:cNvSpPr/>
          <p:nvPr/>
        </p:nvSpPr>
        <p:spPr>
          <a:xfrm>
            <a:off x="654943" y="5554860"/>
            <a:ext cx="3014662" cy="561380"/>
          </a:xfrm>
          <a:prstGeom prst="rect">
            <a:avLst/>
          </a:prstGeom>
          <a:noFill/>
          <a:ln/>
        </p:spPr>
        <p:txBody>
          <a:bodyPr wrap="square" lIns="0" tIns="0" rIns="0" bIns="0" rtlCol="0" anchor="t"/>
          <a:lstStyle/>
          <a:p>
            <a:pPr algn="l" indent="0" marL="0">
              <a:lnSpc>
                <a:spcPts val="2650"/>
              </a:lnSpc>
              <a:buNone/>
            </a:pPr>
            <a:r>
              <a:rPr lang="en-US" sz="1458" dirty="0">
                <a:solidFill>
                  <a:srgbClr val="3D3838"/>
                </a:solidFill>
                <a:latin typeface="Source Sans Pro" pitchFamily="34" charset="0"/>
                <a:ea typeface="Source Sans Pro" pitchFamily="34" charset="-122"/>
                <a:cs typeface="Source Sans Pro" pitchFamily="34" charset="-120"/>
              </a:rPr>
              <a:t>Integrating virtual and augmented reality for data exploration.</a:t>
            </a:r>
            <a:endParaRPr lang="en-US" sz="1458" dirty="0"/>
          </a:p>
        </p:txBody>
      </p:sp>
      <p:pic>
        <p:nvPicPr>
          <p:cNvPr id="13" name="Image 4" descr="preencoded.png">    </p:cNvPr>
          <p:cNvPicPr>
            <a:picLocks noChangeAspect="1"/>
          </p:cNvPicPr>
          <p:nvPr/>
        </p:nvPicPr>
        <p:blipFill>
          <a:blip r:embed="R45c8050eb3fb4b88"/>
          <a:stretch>
            <a:fillRect/>
          </a:stretch>
        </p:blipFill>
        <p:spPr>
          <a:xfrm>
            <a:off x="3950295" y="4521994"/>
            <a:ext cx="467816" cy="467816"/>
          </a:xfrm>
          <a:prstGeom prst="rect">
            <a:avLst/>
          </a:prstGeom>
        </p:spPr>
      </p:pic>
      <p:sp>
        <p:nvSpPr>
          <p:cNvPr id="14" name="Text 7"/>
          <p:cNvSpPr/>
          <p:nvPr/>
        </p:nvSpPr>
        <p:spPr>
          <a:xfrm>
            <a:off x="3950295" y="5176936"/>
            <a:ext cx="2895897" cy="265707"/>
          </a:xfrm>
          <a:prstGeom prst="rect">
            <a:avLst/>
          </a:prstGeom>
          <a:noFill/>
          <a:ln/>
        </p:spPr>
        <p:txBody>
          <a:bodyPr wrap="none" lIns="0" tIns="0" rIns="0" bIns="0" rtlCol="0" anchor="t"/>
          <a:lstStyle/>
          <a:p>
            <a:pPr algn="l" indent="0" marL="0">
              <a:lnSpc>
                <a:spcPts val="2500"/>
              </a:lnSpc>
              <a:buNone/>
            </a:pPr>
            <a:r>
              <a:rPr lang="en-US" sz="1666" b="1" spc="-20" kern="0" dirty="0">
                <a:solidFill>
                  <a:srgbClr val="3D3838"/>
                </a:solidFill>
                <a:latin typeface="Montserrat Bold" pitchFamily="34" charset="0"/>
                <a:ea typeface="Montserrat Bold" pitchFamily="34" charset="-122"/>
                <a:cs typeface="Montserrat Bold" pitchFamily="34" charset="-120"/>
              </a:rPr>
              <a:t>Collaborative Visualization</a:t>
            </a:r>
            <a:endParaRPr lang="en-US" sz="1666" dirty="0"/>
          </a:p>
        </p:txBody>
      </p:sp>
      <p:sp>
        <p:nvSpPr>
          <p:cNvPr id="15" name="Text 8"/>
          <p:cNvSpPr/>
          <p:nvPr/>
        </p:nvSpPr>
        <p:spPr>
          <a:xfrm>
            <a:off x="3950295" y="5554860"/>
            <a:ext cx="3014761" cy="561380"/>
          </a:xfrm>
          <a:prstGeom prst="rect">
            <a:avLst/>
          </a:prstGeom>
          <a:noFill/>
          <a:ln/>
        </p:spPr>
        <p:txBody>
          <a:bodyPr wrap="square" lIns="0" tIns="0" rIns="0" bIns="0" rtlCol="0" anchor="t"/>
          <a:lstStyle/>
          <a:p>
            <a:pPr algn="l" indent="0" marL="0">
              <a:lnSpc>
                <a:spcPts val="2650"/>
              </a:lnSpc>
              <a:buNone/>
            </a:pPr>
            <a:r>
              <a:rPr lang="en-US" sz="1458" dirty="0">
                <a:solidFill>
                  <a:srgbClr val="3D3838"/>
                </a:solidFill>
                <a:latin typeface="Source Sans Pro" pitchFamily="34" charset="0"/>
                <a:ea typeface="Source Sans Pro" pitchFamily="34" charset="-122"/>
                <a:cs typeface="Source Sans Pro" pitchFamily="34" charset="-120"/>
              </a:rPr>
              <a:t>Facilitating shared understanding and decision-making among teams.</a:t>
            </a:r>
            <a:endParaRPr lang="en-US" sz="1458"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cf288e80c05d47d1"/>
          <a:stretch>
            <a:fillRect/>
          </a:stretch>
        </p:blipFill>
        <p:spPr>
          <a:xfrm>
            <a:off x="0" y="0"/>
            <a:ext cx="4572000" cy="6858694"/>
          </a:xfrm>
          <a:prstGeom prst="rect">
            <a:avLst/>
          </a:prstGeom>
        </p:spPr>
      </p:pic>
      <p:sp>
        <p:nvSpPr>
          <p:cNvPr id="3" name="Text 0"/>
          <p:cNvSpPr/>
          <p:nvPr/>
        </p:nvSpPr>
        <p:spPr>
          <a:xfrm>
            <a:off x="5281414" y="557311"/>
            <a:ext cx="4606528" cy="575766"/>
          </a:xfrm>
          <a:prstGeom prst="rect">
            <a:avLst/>
          </a:prstGeom>
          <a:noFill/>
          <a:ln/>
        </p:spPr>
        <p:txBody>
          <a:bodyPr wrap="none" lIns="0" tIns="0" rIns="0" bIns="0" rtlCol="0" anchor="t"/>
          <a:lstStyle/>
          <a:p>
            <a:pPr indent="0" marL="0">
              <a:lnSpc>
                <a:spcPts val="5400"/>
              </a:lnSpc>
              <a:buNone/>
            </a:pPr>
            <a:r>
              <a:rPr lang="en-US" sz="3625" b="1" spc="-44" kern="0" dirty="0">
                <a:solidFill>
                  <a:srgbClr val="000000"/>
                </a:solidFill>
                <a:latin typeface="Montserrat Bold" pitchFamily="34" charset="0"/>
                <a:ea typeface="Montserrat Bold" pitchFamily="34" charset="-122"/>
                <a:cs typeface="Montserrat Bold" pitchFamily="34" charset="-120"/>
              </a:rPr>
              <a:t>Conclusion</a:t>
            </a:r>
            <a:endParaRPr lang="en-US" sz="3625" dirty="0"/>
          </a:p>
        </p:txBody>
      </p:sp>
      <p:pic>
        <p:nvPicPr>
          <p:cNvPr id="4" name="Image 1" descr="preencoded.png">    </p:cNvPr>
          <p:cNvPicPr>
            <a:picLocks noChangeAspect="1"/>
          </p:cNvPicPr>
          <p:nvPr/>
        </p:nvPicPr>
        <p:blipFill>
          <a:blip r:embed="Rb13a04e05b704344"/>
          <a:stretch>
            <a:fillRect/>
          </a:stretch>
        </p:blipFill>
        <p:spPr>
          <a:xfrm>
            <a:off x="5281414" y="1437084"/>
            <a:ext cx="1013420" cy="1621432"/>
          </a:xfrm>
          <a:prstGeom prst="rect">
            <a:avLst/>
          </a:prstGeom>
        </p:spPr>
      </p:pic>
      <p:sp>
        <p:nvSpPr>
          <p:cNvPr id="5" name="Text 1"/>
          <p:cNvSpPr/>
          <p:nvPr/>
        </p:nvSpPr>
        <p:spPr>
          <a:xfrm>
            <a:off x="6598840" y="1639689"/>
            <a:ext cx="2931120" cy="287833"/>
          </a:xfrm>
          <a:prstGeom prst="rect">
            <a:avLst/>
          </a:prstGeom>
          <a:noFill/>
          <a:ln/>
        </p:spPr>
        <p:txBody>
          <a:bodyPr wrap="none" lIns="0" tIns="0" rIns="0" bIns="0" rtlCol="0" anchor="t"/>
          <a:lstStyle/>
          <a:p>
            <a:pPr algn="l" indent="0" marL="0">
              <a:lnSpc>
                <a:spcPts val="2700"/>
              </a:lnSpc>
              <a:buNone/>
            </a:pPr>
            <a:r>
              <a:rPr lang="en-US" sz="1791" b="1" spc="-22" kern="0" dirty="0">
                <a:solidFill>
                  <a:srgbClr val="3D3838"/>
                </a:solidFill>
                <a:latin typeface="Montserrat Bold" pitchFamily="34" charset="0"/>
                <a:ea typeface="Montserrat Bold" pitchFamily="34" charset="-122"/>
                <a:cs typeface="Montserrat Bold" pitchFamily="34" charset="-120"/>
              </a:rPr>
              <a:t>Transformative Potential</a:t>
            </a:r>
            <a:endParaRPr lang="en-US" sz="1791" dirty="0"/>
          </a:p>
        </p:txBody>
      </p:sp>
      <p:sp>
        <p:nvSpPr>
          <p:cNvPr id="6" name="Text 2"/>
          <p:cNvSpPr/>
          <p:nvPr/>
        </p:nvSpPr>
        <p:spPr>
          <a:xfrm>
            <a:off x="6598840" y="2049065"/>
            <a:ext cx="4883745" cy="608012"/>
          </a:xfrm>
          <a:prstGeom prst="rect">
            <a:avLst/>
          </a:prstGeom>
          <a:noFill/>
          <a:ln/>
        </p:spPr>
        <p:txBody>
          <a:bodyPr wrap="square" lIns="0" tIns="0" rIns="0" bIns="0" rtlCol="0" anchor="t"/>
          <a:lstStyle/>
          <a:p>
            <a:pPr algn="l" indent="0" marL="0">
              <a:lnSpc>
                <a:spcPts val="2850"/>
              </a:lnSpc>
              <a:buNone/>
            </a:pPr>
            <a:r>
              <a:rPr lang="en-US" sz="1583" dirty="0">
                <a:solidFill>
                  <a:srgbClr val="3D3838"/>
                </a:solidFill>
                <a:latin typeface="Source Sans Pro" pitchFamily="34" charset="0"/>
                <a:ea typeface="Source Sans Pro" pitchFamily="34" charset="-122"/>
                <a:cs typeface="Source Sans Pro" pitchFamily="34" charset="-120"/>
              </a:rPr>
              <a:t>Information visualization revolutionizes information retrieval and analysis.</a:t>
            </a:r>
            <a:endParaRPr lang="en-US" sz="1583" dirty="0"/>
          </a:p>
        </p:txBody>
      </p:sp>
      <p:pic>
        <p:nvPicPr>
          <p:cNvPr id="7" name="Image 2" descr="preencoded.png">    </p:cNvPr>
          <p:cNvPicPr>
            <a:picLocks noChangeAspect="1"/>
          </p:cNvPicPr>
          <p:nvPr/>
        </p:nvPicPr>
        <p:blipFill>
          <a:blip r:embed="Rb7e21423ddf243dc"/>
          <a:stretch>
            <a:fillRect/>
          </a:stretch>
        </p:blipFill>
        <p:spPr>
          <a:xfrm>
            <a:off x="5281414" y="3058517"/>
            <a:ext cx="1013420" cy="1621432"/>
          </a:xfrm>
          <a:prstGeom prst="rect">
            <a:avLst/>
          </a:prstGeom>
        </p:spPr>
      </p:pic>
      <p:sp>
        <p:nvSpPr>
          <p:cNvPr id="8" name="Text 3"/>
          <p:cNvSpPr/>
          <p:nvPr/>
        </p:nvSpPr>
        <p:spPr>
          <a:xfrm>
            <a:off x="6598840" y="3261121"/>
            <a:ext cx="2557165" cy="287833"/>
          </a:xfrm>
          <a:prstGeom prst="rect">
            <a:avLst/>
          </a:prstGeom>
          <a:noFill/>
          <a:ln/>
        </p:spPr>
        <p:txBody>
          <a:bodyPr wrap="none" lIns="0" tIns="0" rIns="0" bIns="0" rtlCol="0" anchor="t"/>
          <a:lstStyle/>
          <a:p>
            <a:pPr algn="l" indent="0" marL="0">
              <a:lnSpc>
                <a:spcPts val="2700"/>
              </a:lnSpc>
              <a:buNone/>
            </a:pPr>
            <a:r>
              <a:rPr lang="en-US" sz="1791" b="1" spc="-22" kern="0" dirty="0">
                <a:solidFill>
                  <a:srgbClr val="3D3838"/>
                </a:solidFill>
                <a:latin typeface="Montserrat Bold" pitchFamily="34" charset="0"/>
                <a:ea typeface="Montserrat Bold" pitchFamily="34" charset="-122"/>
                <a:cs typeface="Montserrat Bold" pitchFamily="34" charset="-120"/>
              </a:rPr>
              <a:t>Continuous Evolution</a:t>
            </a:r>
            <a:endParaRPr lang="en-US" sz="1791" dirty="0"/>
          </a:p>
        </p:txBody>
      </p:sp>
      <p:sp>
        <p:nvSpPr>
          <p:cNvPr id="9" name="Text 4"/>
          <p:cNvSpPr/>
          <p:nvPr/>
        </p:nvSpPr>
        <p:spPr>
          <a:xfrm>
            <a:off x="6598840" y="3670498"/>
            <a:ext cx="4883745" cy="608012"/>
          </a:xfrm>
          <a:prstGeom prst="rect">
            <a:avLst/>
          </a:prstGeom>
          <a:noFill/>
          <a:ln/>
        </p:spPr>
        <p:txBody>
          <a:bodyPr wrap="square" lIns="0" tIns="0" rIns="0" bIns="0" rtlCol="0" anchor="t"/>
          <a:lstStyle/>
          <a:p>
            <a:pPr algn="l" indent="0" marL="0">
              <a:lnSpc>
                <a:spcPts val="2850"/>
              </a:lnSpc>
              <a:buNone/>
            </a:pPr>
            <a:r>
              <a:rPr lang="en-US" sz="1583" dirty="0">
                <a:solidFill>
                  <a:srgbClr val="3D3838"/>
                </a:solidFill>
                <a:latin typeface="Source Sans Pro" pitchFamily="34" charset="0"/>
                <a:ea typeface="Source Sans Pro" pitchFamily="34" charset="-122"/>
                <a:cs typeface="Source Sans Pro" pitchFamily="34" charset="-120"/>
              </a:rPr>
              <a:t>Advancements in technology drive new visualization paradigms.</a:t>
            </a:r>
            <a:endParaRPr lang="en-US" sz="1583" dirty="0"/>
          </a:p>
        </p:txBody>
      </p:sp>
      <p:pic>
        <p:nvPicPr>
          <p:cNvPr id="10" name="Image 3" descr="preencoded.png">    </p:cNvPr>
          <p:cNvPicPr>
            <a:picLocks noChangeAspect="1"/>
          </p:cNvPicPr>
          <p:nvPr/>
        </p:nvPicPr>
        <p:blipFill>
          <a:blip r:embed="Rd041dfeb8298496c"/>
          <a:stretch>
            <a:fillRect/>
          </a:stretch>
        </p:blipFill>
        <p:spPr>
          <a:xfrm>
            <a:off x="5281414" y="4679950"/>
            <a:ext cx="1013420" cy="1621432"/>
          </a:xfrm>
          <a:prstGeom prst="rect">
            <a:avLst/>
          </a:prstGeom>
        </p:spPr>
      </p:pic>
      <p:sp>
        <p:nvSpPr>
          <p:cNvPr id="11" name="Text 5"/>
          <p:cNvSpPr/>
          <p:nvPr/>
        </p:nvSpPr>
        <p:spPr>
          <a:xfrm>
            <a:off x="6598840" y="4882555"/>
            <a:ext cx="3579415" cy="287833"/>
          </a:xfrm>
          <a:prstGeom prst="rect">
            <a:avLst/>
          </a:prstGeom>
          <a:noFill/>
          <a:ln/>
        </p:spPr>
        <p:txBody>
          <a:bodyPr wrap="none" lIns="0" tIns="0" rIns="0" bIns="0" rtlCol="0" anchor="t"/>
          <a:lstStyle/>
          <a:p>
            <a:pPr algn="l" indent="0" marL="0">
              <a:lnSpc>
                <a:spcPts val="2700"/>
              </a:lnSpc>
              <a:buNone/>
            </a:pPr>
            <a:r>
              <a:rPr lang="en-US" sz="1791" b="1" spc="-22" kern="0" dirty="0">
                <a:solidFill>
                  <a:srgbClr val="3D3838"/>
                </a:solidFill>
                <a:latin typeface="Montserrat Bold" pitchFamily="34" charset="0"/>
                <a:ea typeface="Montserrat Bold" pitchFamily="34" charset="-122"/>
                <a:cs typeface="Montserrat Bold" pitchFamily="34" charset="-120"/>
              </a:rPr>
              <a:t>Interdisciplinary Collaboration</a:t>
            </a:r>
            <a:endParaRPr lang="en-US" sz="1791" dirty="0"/>
          </a:p>
        </p:txBody>
      </p:sp>
      <p:sp>
        <p:nvSpPr>
          <p:cNvPr id="12" name="Text 6"/>
          <p:cNvSpPr/>
          <p:nvPr/>
        </p:nvSpPr>
        <p:spPr>
          <a:xfrm>
            <a:off x="6598840" y="5291930"/>
            <a:ext cx="4883745" cy="608012"/>
          </a:xfrm>
          <a:prstGeom prst="rect">
            <a:avLst/>
          </a:prstGeom>
          <a:noFill/>
          <a:ln/>
        </p:spPr>
        <p:txBody>
          <a:bodyPr wrap="square" lIns="0" tIns="0" rIns="0" bIns="0" rtlCol="0" anchor="t"/>
          <a:lstStyle/>
          <a:p>
            <a:pPr algn="l" indent="0" marL="0">
              <a:lnSpc>
                <a:spcPts val="2850"/>
              </a:lnSpc>
              <a:buNone/>
            </a:pPr>
            <a:r>
              <a:rPr lang="en-US" sz="1583" dirty="0">
                <a:solidFill>
                  <a:srgbClr val="3D3838"/>
                </a:solidFill>
                <a:latin typeface="Source Sans Pro" pitchFamily="34" charset="0"/>
                <a:ea typeface="Source Sans Pro" pitchFamily="34" charset="-122"/>
                <a:cs typeface="Source Sans Pro" pitchFamily="34" charset="-120"/>
              </a:rPr>
              <a:t>Leveraging expertise from various fields to unlock insights.</a:t>
            </a:r>
            <a:endParaRPr lang="en-US" sz="1583"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9831" y="2643286"/>
            <a:ext cx="6476106" cy="584398"/>
          </a:xfrm>
          <a:prstGeom prst="rect">
            <a:avLst/>
          </a:prstGeom>
          <a:noFill/>
          <a:ln/>
        </p:spPr>
        <p:txBody>
          <a:bodyPr wrap="none" lIns="0" tIns="0" rIns="0" bIns="0" rtlCol="0" anchor="t"/>
          <a:lstStyle/>
          <a:p>
            <a:pPr indent="0" marL="0">
              <a:lnSpc>
                <a:spcPts val="5500"/>
              </a:lnSpc>
              <a:buNone/>
            </a:pPr>
            <a:r>
              <a:rPr lang="en-US" sz="3666" b="1" spc="-44" kern="0" dirty="0">
                <a:solidFill>
                  <a:srgbClr val="000000"/>
                </a:solidFill>
                <a:latin typeface="Montserrat Bold" pitchFamily="34" charset="0"/>
                <a:ea typeface="Montserrat Bold" pitchFamily="34" charset="-122"/>
                <a:cs typeface="Montserrat Bold" pitchFamily="34" charset="-120"/>
              </a:rPr>
              <a:t>                            THANK YOU</a:t>
            </a:r>
            <a:endParaRPr lang="en-US" sz="3666" dirty="0"/>
          </a:p>
        </p:txBody>
      </p:sp>
      <p:sp>
        <p:nvSpPr>
          <p:cNvPr id="3" name="Text 1"/>
          <p:cNvSpPr/>
          <p:nvPr/>
        </p:nvSpPr>
        <p:spPr>
          <a:xfrm>
            <a:off x="719831" y="3721199"/>
            <a:ext cx="5125244" cy="308470"/>
          </a:xfrm>
          <a:prstGeom prst="rect">
            <a:avLst/>
          </a:prstGeom>
          <a:noFill/>
          <a:ln/>
        </p:spPr>
        <p:txBody>
          <a:bodyPr wrap="none" lIns="0" tIns="0" rIns="0" bIns="0" rtlCol="0" anchor="t"/>
          <a:lstStyle/>
          <a:p>
            <a:pPr indent="0" marL="0">
              <a:lnSpc>
                <a:spcPts val="2900"/>
              </a:lnSpc>
              <a:buNone/>
            </a:pPr>
            <a:endParaRPr lang="en-US" sz="1583" dirty="0"/>
          </a:p>
        </p:txBody>
      </p:sp>
      <p:sp>
        <p:nvSpPr>
          <p:cNvPr id="4" name="Text 2"/>
          <p:cNvSpPr/>
          <p:nvPr/>
        </p:nvSpPr>
        <p:spPr>
          <a:xfrm>
            <a:off x="6353274" y="3721199"/>
            <a:ext cx="5125244" cy="308470"/>
          </a:xfrm>
          <a:prstGeom prst="rect">
            <a:avLst/>
          </a:prstGeom>
          <a:noFill/>
          <a:ln/>
        </p:spPr>
        <p:txBody>
          <a:bodyPr wrap="none" lIns="0" tIns="0" rIns="0" bIns="0" rtlCol="0" anchor="t"/>
          <a:lstStyle/>
          <a:p>
            <a:pPr indent="0" marL="0">
              <a:lnSpc>
                <a:spcPts val="2900"/>
              </a:lnSpc>
              <a:buNone/>
            </a:pPr>
            <a:endParaRPr lang="en-US" sz="158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B40B5-A782-1765-3A57-0693D60D114B}"/>
              </a:ext>
            </a:extLst>
          </p:cNvPr>
          <p:cNvSpPr>
            <a:spLocks noGrp="1"/>
          </p:cNvSpPr>
          <p:nvPr>
            <p:ph idx="1"/>
          </p:nvPr>
        </p:nvSpPr>
        <p:spPr>
          <a:xfrm>
            <a:off x="711200" y="581024"/>
            <a:ext cx="10515600" cy="5641975"/>
          </a:xfrm>
        </p:spPr>
        <p:txBody>
          <a:bodyPr>
            <a:normAutofit/>
          </a:bodyPr>
          <a:lstStyle/>
          <a:p>
            <a:r>
              <a:rPr lang="en-US" dirty="0"/>
              <a:t>Frequently in a </a:t>
            </a:r>
            <a:r>
              <a:rPr lang="en-US" b="1" dirty="0"/>
              <a:t>concept indexing system</a:t>
            </a:r>
            <a:r>
              <a:rPr lang="en-US" dirty="0"/>
              <a:t>, the concepts that are used as the basis for indexing are determined by applying a statistical algorithm against a representative sample of the database versus being generic across all databases.</a:t>
            </a:r>
          </a:p>
          <a:p>
            <a:r>
              <a:rPr lang="en-US" b="1" dirty="0"/>
              <a:t>Natural Language indexing </a:t>
            </a:r>
            <a:r>
              <a:rPr lang="en-US" dirty="0"/>
              <a:t>techniques tend to use the most corpora-independent algorithms, meaning they rely less on the specific contents of a single database and aim for more general language patterns.</a:t>
            </a:r>
          </a:p>
          <a:p>
            <a:r>
              <a:rPr lang="en-US" dirty="0"/>
              <a:t>Parenthesis are used in the second binding step to indicate expansion by a thesaurus.</a:t>
            </a:r>
          </a:p>
          <a:p>
            <a:r>
              <a:rPr lang="en-US" dirty="0"/>
              <a:t>The length of search statements directly affect the ability of Information Retrieval Systems to find relevant items. The longer the search query, the easier it is for the system to find items.</a:t>
            </a:r>
          </a:p>
          <a:p>
            <a:endParaRPr lang="en-IN" dirty="0"/>
          </a:p>
        </p:txBody>
      </p:sp>
    </p:spTree>
    <p:extLst>
      <p:ext uri="{BB962C8B-B14F-4D97-AF65-F5344CB8AC3E}">
        <p14:creationId xmlns:p14="http://schemas.microsoft.com/office/powerpoint/2010/main" val="1070835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BE0E-C84A-4292-9D5E-27D305FCF0A9}"/>
              </a:ext>
            </a:extLst>
          </p:cNvPr>
          <p:cNvSpPr>
            <a:spLocks noGrp="1"/>
          </p:cNvSpPr>
          <p:nvPr>
            <p:ph type="ctrTitle"/>
          </p:nvPr>
        </p:nvSpPr>
        <p:spPr/>
        <p:txBody>
          <a:bodyPr/>
          <a:lstStyle/>
          <a:p>
            <a:r>
              <a:rPr lang="en-US" b="1" dirty="0"/>
              <a:t>INFORMATION VISUALIZATION TECHNOLOGIES</a:t>
            </a:r>
            <a:endParaRPr lang="en-IN" b="1" dirty="0"/>
          </a:p>
        </p:txBody>
      </p:sp>
      <p:sp>
        <p:nvSpPr>
          <p:cNvPr id="3" name="Subtitle 2">
            <a:extLst>
              <a:ext uri="{FF2B5EF4-FFF2-40B4-BE49-F238E27FC236}">
                <a16:creationId xmlns:a16="http://schemas.microsoft.com/office/drawing/2014/main" id="{9869CEBE-D561-4CA6-A0BA-FD44AA96D099}"/>
              </a:ext>
            </a:extLst>
          </p:cNvPr>
          <p:cNvSpPr>
            <a:spLocks noGrp="1"/>
          </p:cNvSpPr>
          <p:nvPr>
            <p:ph type="subTitle" idx="1"/>
          </p:nvPr>
        </p:nvSpPr>
        <p:spPr>
          <a:xfrm>
            <a:off x="5619964" y="4828854"/>
            <a:ext cx="3524036" cy="2029146"/>
          </a:xfrm>
        </p:spPr>
        <p:txBody>
          <a:bodyPr/>
          <a:lstStyle/>
          <a:p>
            <a:pPr algn="l"/>
            <a:r>
              <a:rPr lang="en-US" b="1" dirty="0">
                <a:solidFill>
                  <a:schemeClr val="tx1"/>
                </a:solidFill>
              </a:rPr>
              <a:t>Done by:</a:t>
            </a:r>
          </a:p>
          <a:p>
            <a:pPr algn="l"/>
            <a:r>
              <a:rPr lang="en-US" b="1" dirty="0">
                <a:solidFill>
                  <a:schemeClr val="tx1"/>
                </a:solidFill>
              </a:rPr>
              <a:t>21011P0509</a:t>
            </a:r>
          </a:p>
          <a:p>
            <a:pPr algn="l"/>
            <a:r>
              <a:rPr lang="en-US" b="1" dirty="0">
                <a:solidFill>
                  <a:schemeClr val="tx1"/>
                </a:solidFill>
              </a:rPr>
              <a:t>21011P0518</a:t>
            </a:r>
            <a:endParaRPr lang="en-IN" b="1" dirty="0">
              <a:solidFill>
                <a:schemeClr val="tx1"/>
              </a:solidFill>
            </a:endParaRPr>
          </a:p>
        </p:txBody>
      </p:sp>
    </p:spTree>
    <p:extLst>
      <p:ext uri="{BB962C8B-B14F-4D97-AF65-F5344CB8AC3E}">
        <p14:creationId xmlns:p14="http://schemas.microsoft.com/office/powerpoint/2010/main" val="383896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Information Visualization</a:t>
            </a:r>
            <a:r>
              <a:rPr lang="en-US" dirty="0"/>
              <a:t> Technologies</a:t>
            </a:r>
            <a:endParaRPr dirty="0"/>
          </a:p>
        </p:txBody>
      </p:sp>
      <p:sp>
        <p:nvSpPr>
          <p:cNvPr id="3" name="Content Placeholder 2"/>
          <p:cNvSpPr>
            <a:spLocks noGrp="1"/>
          </p:cNvSpPr>
          <p:nvPr>
            <p:ph idx="1"/>
          </p:nvPr>
        </p:nvSpPr>
        <p:spPr>
          <a:xfrm>
            <a:off x="-1" y="1600200"/>
            <a:ext cx="9144001" cy="5257800"/>
          </a:xfrm>
        </p:spPr>
        <p:txBody>
          <a:bodyPr>
            <a:normAutofit fontScale="77500" lnSpcReduction="20000"/>
          </a:bodyPr>
          <a:lstStyle/>
          <a:p>
            <a:pPr marL="0" indent="0">
              <a:buNone/>
            </a:pPr>
            <a:r>
              <a:rPr dirty="0"/>
              <a:t>Definition:</a:t>
            </a:r>
          </a:p>
          <a:p>
            <a:r>
              <a:rPr dirty="0"/>
              <a:t> Information Visualization involves presenting complex data in graphical formats to enhance understanding and decision-making.</a:t>
            </a:r>
            <a:endParaRPr lang="en-US" dirty="0"/>
          </a:p>
          <a:p>
            <a:r>
              <a:rPr lang="en-US" dirty="0"/>
              <a:t>The theories associated with information visualization are being applied in commercial and experimental systems to determine the best way to improve the user interface, facilitating the localization of information. They have been applied to many different situations and environments </a:t>
            </a:r>
            <a:endParaRPr dirty="0"/>
          </a:p>
          <a:p>
            <a:pPr marL="0" indent="0">
              <a:buNone/>
            </a:pPr>
            <a:r>
              <a:rPr dirty="0"/>
              <a:t>Importance:</a:t>
            </a:r>
          </a:p>
          <a:p>
            <a:r>
              <a:rPr dirty="0"/>
              <a:t> Helps in discovering insights, patterns, and correlations in data.</a:t>
            </a:r>
          </a:p>
          <a:p>
            <a:r>
              <a:rPr dirty="0"/>
              <a:t> Critical in environments such as weather forecasting, architectural design, and more.</a:t>
            </a:r>
            <a:endParaRPr lang="en-US" dirty="0"/>
          </a:p>
          <a:p>
            <a:pPr marL="0" indent="0">
              <a:buNone/>
            </a:pPr>
            <a:r>
              <a:rPr lang="en-US" dirty="0"/>
              <a:t>The ones focused on Information Retrieval Systems are investigating how best to display the results of searches, structured data from DBMSs and the results of link analysis correlating data. </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182"/>
            <a:ext cx="8229600" cy="1143000"/>
          </a:xfrm>
        </p:spPr>
        <p:txBody>
          <a:bodyPr>
            <a:normAutofit fontScale="90000"/>
          </a:bodyPr>
          <a:lstStyle/>
          <a:p>
            <a:r>
              <a:rPr lang="en-US" dirty="0"/>
              <a:t>Goals of IRS linked to Information Visualization Techniques</a:t>
            </a:r>
            <a:endParaRPr dirty="0"/>
          </a:p>
        </p:txBody>
      </p:sp>
      <p:sp>
        <p:nvSpPr>
          <p:cNvPr id="3" name="Content Placeholder 2"/>
          <p:cNvSpPr>
            <a:spLocks noGrp="1"/>
          </p:cNvSpPr>
          <p:nvPr>
            <p:ph idx="1"/>
          </p:nvPr>
        </p:nvSpPr>
        <p:spPr>
          <a:xfrm>
            <a:off x="0" y="1441938"/>
            <a:ext cx="9143999" cy="5791067"/>
          </a:xfrm>
        </p:spPr>
        <p:txBody>
          <a:bodyPr>
            <a:normAutofit fontScale="70000" lnSpcReduction="20000"/>
          </a:bodyPr>
          <a:lstStyle/>
          <a:p>
            <a:pPr marL="0" indent="0">
              <a:buNone/>
            </a:pPr>
            <a:r>
              <a:rPr dirty="0"/>
              <a:t>Key Areas of Focus</a:t>
            </a:r>
            <a:r>
              <a:rPr lang="en-US" dirty="0"/>
              <a:t> of information visualization techniques</a:t>
            </a:r>
            <a:r>
              <a:rPr dirty="0"/>
              <a:t>:</a:t>
            </a:r>
          </a:p>
          <a:p>
            <a:r>
              <a:rPr dirty="0"/>
              <a:t>Displaying search results and structured data from databases.</a:t>
            </a:r>
          </a:p>
          <a:p>
            <a:r>
              <a:rPr dirty="0"/>
              <a:t>Correlating data through link analysis.</a:t>
            </a:r>
            <a:endParaRPr lang="en-US" dirty="0"/>
          </a:p>
          <a:p>
            <a:pPr marL="0" indent="0">
              <a:buNone/>
            </a:pPr>
            <a:r>
              <a:rPr lang="en-US" dirty="0"/>
              <a:t>The goals for displaying the result from searches fall into two major classes:</a:t>
            </a:r>
          </a:p>
          <a:p>
            <a:r>
              <a:rPr lang="en-US" dirty="0"/>
              <a:t> Document </a:t>
            </a:r>
            <a:r>
              <a:rPr lang="en-US" dirty="0" err="1"/>
              <a:t>Clustering:The</a:t>
            </a:r>
            <a:r>
              <a:rPr lang="en-US" dirty="0"/>
              <a:t> goal of document clustering is to present the user with a visual representation of the document space constrained by the search criteria. </a:t>
            </a:r>
          </a:p>
          <a:p>
            <a:r>
              <a:rPr lang="en-US" dirty="0" err="1"/>
              <a:t>Ex:Visualization</a:t>
            </a:r>
            <a:r>
              <a:rPr lang="en-US" dirty="0"/>
              <a:t> tools in this area attempt to display the clusters, with an indication of their size and topic, as a basis for users to navigate to items of interest. This is equivalent to searching the index at a library and then pursuing all the books on the different shelf locations that are retrieved by the search. The second goal is to assist the user in understanding why items were retrieved, thereby providing information needed to refine the query. </a:t>
            </a:r>
            <a:endParaRPr dirty="0"/>
          </a:p>
          <a:p>
            <a:r>
              <a:rPr dirty="0"/>
              <a:t> Search Statement </a:t>
            </a:r>
            <a:r>
              <a:rPr dirty="0" err="1"/>
              <a:t>Analysis:</a:t>
            </a:r>
            <a:r>
              <a:rPr lang="en-US" dirty="0" err="1">
                <a:sym typeface="+mn-ea"/>
              </a:rPr>
              <a:t>Modern</a:t>
            </a:r>
            <a:r>
              <a:rPr lang="en-US" dirty="0">
                <a:sym typeface="+mn-ea"/>
              </a:rPr>
              <a:t> search algorithms and ranking techniques make it difficult to understand query impacts.</a:t>
            </a:r>
            <a:r>
              <a:rPr dirty="0"/>
              <a:t> </a:t>
            </a:r>
            <a:r>
              <a:rPr lang="en-IN" dirty="0"/>
              <a:t>Search Statement Analysis h</a:t>
            </a:r>
            <a:r>
              <a:rPr dirty="0" err="1"/>
              <a:t>elps</a:t>
            </a:r>
            <a:r>
              <a:rPr lang="en-US" dirty="0"/>
              <a:t> the</a:t>
            </a:r>
            <a:r>
              <a:rPr dirty="0"/>
              <a:t> users understand why specific items were retrieved and how to refine queries.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Structured Databases and Link Analysis</a:t>
            </a:r>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pPr marL="0" indent="0">
              <a:buNone/>
            </a:pPr>
            <a:r>
              <a:rPr dirty="0"/>
              <a:t>Structured Databases:</a:t>
            </a:r>
          </a:p>
          <a:p>
            <a:r>
              <a:rPr dirty="0"/>
              <a:t>Organizes citation and semantic data that describe documents.</a:t>
            </a:r>
          </a:p>
          <a:p>
            <a:pPr marL="0" indent="0">
              <a:buNone/>
            </a:pPr>
            <a:r>
              <a:rPr dirty="0"/>
              <a:t>Link Analysis:</a:t>
            </a:r>
          </a:p>
          <a:p>
            <a:r>
              <a:rPr dirty="0"/>
              <a:t>Correlates documents by analyzing relationships between events and timelines.</a:t>
            </a:r>
            <a:endParaRPr lang="en-US" dirty="0"/>
          </a:p>
          <a:p>
            <a:r>
              <a:rPr lang="en-US" dirty="0"/>
              <a:t>For example, a time/event link analysis correlates multiple documents discussing a oil spill caused by a tanker. Even if all of the items retrieved on the topic are relevant, displaying the documents correlated by time may show dependencies of events that are of information importance and are not described in any specific document.</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654"/>
            <a:ext cx="9144000" cy="1050728"/>
          </a:xfrm>
        </p:spPr>
        <p:txBody>
          <a:bodyPr>
            <a:normAutofit fontScale="90000"/>
          </a:bodyPr>
          <a:lstStyle/>
          <a:p>
            <a:r>
              <a:rPr lang="en-US" dirty="0"/>
              <a:t>Different Ways Of Organizing the Information</a:t>
            </a:r>
            <a:br>
              <a:rPr lang="en-US" dirty="0"/>
            </a:br>
            <a:endParaRPr dirty="0"/>
          </a:p>
        </p:txBody>
      </p:sp>
      <p:sp>
        <p:nvSpPr>
          <p:cNvPr id="3" name="Content Placeholder 2"/>
          <p:cNvSpPr>
            <a:spLocks noGrp="1"/>
          </p:cNvSpPr>
          <p:nvPr>
            <p:ph idx="1"/>
          </p:nvPr>
        </p:nvSpPr>
        <p:spPr>
          <a:xfrm>
            <a:off x="0" y="1212352"/>
            <a:ext cx="9144000" cy="5645648"/>
          </a:xfrm>
        </p:spPr>
        <p:txBody>
          <a:bodyPr>
            <a:normAutofit fontScale="77500" lnSpcReduction="20000"/>
          </a:bodyPr>
          <a:lstStyle/>
          <a:p>
            <a:pPr marL="0" indent="0">
              <a:buNone/>
            </a:pPr>
            <a:r>
              <a:rPr lang="en-IN" dirty="0"/>
              <a:t>Hierarchical Information Organization </a:t>
            </a:r>
          </a:p>
          <a:p>
            <a:r>
              <a:rPr dirty="0"/>
              <a:t>Tree structures are used to represent information over time or across larger units.</a:t>
            </a:r>
            <a:endParaRPr lang="en-US" dirty="0"/>
          </a:p>
          <a:p>
            <a:r>
              <a:rPr lang="en-US" dirty="0"/>
              <a:t>A two-dimensional representation becomes difficult for a user to understand as the </a:t>
            </a:r>
          </a:p>
          <a:p>
            <a:pPr marL="0" indent="0">
              <a:buNone/>
            </a:pPr>
            <a:r>
              <a:rPr lang="en-US" dirty="0"/>
              <a:t>    hierarchy becomes large.</a:t>
            </a:r>
          </a:p>
          <a:p>
            <a:pPr marL="0" indent="0">
              <a:buNone/>
            </a:pPr>
            <a:r>
              <a:rPr lang="en-US" dirty="0"/>
              <a:t>    So we use Cone-tree and Tree</a:t>
            </a:r>
          </a:p>
          <a:p>
            <a:pPr marL="0" indent="0">
              <a:buNone/>
            </a:pPr>
            <a:r>
              <a:rPr lang="en-US" dirty="0"/>
              <a:t>    Maps techniques.</a:t>
            </a:r>
            <a:endParaRPr dirty="0"/>
          </a:p>
          <a:p>
            <a:r>
              <a:rPr dirty="0"/>
              <a:t>Cone-Tree: 3D representation </a:t>
            </a:r>
            <a:endParaRPr lang="en-US" dirty="0"/>
          </a:p>
          <a:p>
            <a:pPr marL="0" indent="0">
              <a:buNone/>
            </a:pPr>
            <a:r>
              <a:rPr lang="en-IN" dirty="0"/>
              <a:t>   </a:t>
            </a:r>
            <a:r>
              <a:rPr dirty="0"/>
              <a:t>of hierarchical </a:t>
            </a:r>
            <a:r>
              <a:rPr dirty="0" err="1"/>
              <a:t>data.</a:t>
            </a:r>
            <a:r>
              <a:rPr lang="en-US" dirty="0" err="1"/>
              <a:t>The</a:t>
            </a:r>
            <a:r>
              <a:rPr lang="en-US" dirty="0"/>
              <a:t> squares</a:t>
            </a:r>
          </a:p>
          <a:p>
            <a:pPr marL="0" indent="0">
              <a:buNone/>
            </a:pPr>
            <a:r>
              <a:rPr lang="en-US" dirty="0"/>
              <a:t>   at the leaf nodes in tree are the </a:t>
            </a:r>
          </a:p>
          <a:p>
            <a:pPr marL="0" indent="0">
              <a:buNone/>
            </a:pPr>
            <a:r>
              <a:rPr lang="en-US" dirty="0"/>
              <a:t>   actual documents. Higher level </a:t>
            </a:r>
          </a:p>
          <a:p>
            <a:pPr marL="0" indent="0">
              <a:buNone/>
            </a:pPr>
            <a:r>
              <a:rPr lang="en-US" dirty="0"/>
              <a:t>   nodes can be considered centroids</a:t>
            </a:r>
          </a:p>
          <a:p>
            <a:pPr marL="0" indent="0">
              <a:buNone/>
            </a:pPr>
            <a:r>
              <a:rPr lang="en-US" dirty="0"/>
              <a:t>   representing the semantic of the</a:t>
            </a:r>
          </a:p>
          <a:p>
            <a:pPr marL="0" indent="0">
              <a:buNone/>
            </a:pPr>
            <a:r>
              <a:rPr lang="en-US" dirty="0"/>
              <a:t>   child nodes. </a:t>
            </a:r>
            <a:endParaRPr dirty="0"/>
          </a:p>
          <a:p>
            <a:pPr marL="0" indent="0">
              <a:buNone/>
            </a:pPr>
            <a:endParaRPr dirty="0">
              <a:sym typeface="+mn-ea"/>
            </a:endParaRPr>
          </a:p>
          <a:p>
            <a:endParaRPr dirty="0">
              <a:sym typeface="+mn-ea"/>
            </a:endParaRPr>
          </a:p>
        </p:txBody>
      </p:sp>
      <p:pic>
        <p:nvPicPr>
          <p:cNvPr id="5" name="Picture 4"/>
          <p:cNvPicPr>
            <a:picLocks noChangeAspect="1"/>
          </p:cNvPicPr>
          <p:nvPr/>
        </p:nvPicPr>
        <p:blipFill>
          <a:blip r:embed="R1cd06665b5ed4a13"/>
          <a:stretch>
            <a:fillRect/>
          </a:stretch>
        </p:blipFill>
        <p:spPr>
          <a:xfrm>
            <a:off x="4862536" y="2907587"/>
            <a:ext cx="4045158" cy="379669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77"/>
            <a:ext cx="8229600" cy="865793"/>
          </a:xfrm>
        </p:spPr>
        <p:txBody>
          <a:bodyPr/>
          <a:lstStyle/>
          <a:p>
            <a:r>
              <a:rPr lang="en-US" dirty="0"/>
              <a:t>Tree Maps</a:t>
            </a:r>
            <a:endParaRPr lang="en-IN" dirty="0"/>
          </a:p>
        </p:txBody>
      </p:sp>
      <p:sp>
        <p:nvSpPr>
          <p:cNvPr id="3" name="Content Placeholder 2"/>
          <p:cNvSpPr>
            <a:spLocks noGrp="1"/>
          </p:cNvSpPr>
          <p:nvPr>
            <p:ph idx="1"/>
          </p:nvPr>
        </p:nvSpPr>
        <p:spPr>
          <a:xfrm>
            <a:off x="0" y="811658"/>
            <a:ext cx="9144000" cy="6046342"/>
          </a:xfrm>
        </p:spPr>
        <p:txBody>
          <a:bodyPr>
            <a:normAutofit fontScale="77500" lnSpcReduction="20000"/>
          </a:bodyPr>
          <a:lstStyle/>
          <a:p>
            <a:r>
              <a:rPr lang="en-US" dirty="0"/>
              <a:t>Use screen space to display parent-child data structures efficiently. </a:t>
            </a:r>
            <a:r>
              <a:rPr lang="en-US" dirty="0">
                <a:sym typeface="+mn-ea"/>
              </a:rPr>
              <a:t>This technique maximizes screen space and shows topic relationships by using rectangular boxes. Each box represents parent-child relationships within the data. The size of the boxes indicates the number of items in a topic, and their location shows topic relationships.</a:t>
            </a:r>
          </a:p>
          <a:p>
            <a:pPr marL="0" indent="0">
              <a:buNone/>
            </a:pPr>
            <a:r>
              <a:rPr lang="en-US" dirty="0"/>
              <a:t>Ex: A particular information work space focused on articles on computers may appear as </a:t>
            </a:r>
          </a:p>
          <a:p>
            <a:pPr marL="0" indent="0">
              <a:buNone/>
            </a:pPr>
            <a:r>
              <a:rPr lang="en-US" dirty="0"/>
              <a:t>shown below:</a:t>
            </a:r>
            <a:endParaRPr lang="en-US" dirty="0">
              <a:sym typeface="+mn-ea"/>
            </a:endParaRPr>
          </a:p>
          <a:p>
            <a:pPr marL="0" indent="0">
              <a:buNone/>
            </a:pPr>
            <a:r>
              <a:rPr lang="en-US" dirty="0"/>
              <a:t>The CPU, OS, Memory, and</a:t>
            </a:r>
          </a:p>
          <a:p>
            <a:pPr marL="0" indent="0">
              <a:buNone/>
            </a:pPr>
            <a:r>
              <a:rPr lang="en-US" dirty="0"/>
              <a:t>Network management articles</a:t>
            </a:r>
          </a:p>
          <a:p>
            <a:pPr marL="0" indent="0">
              <a:buNone/>
            </a:pPr>
            <a:r>
              <a:rPr lang="en-US" dirty="0"/>
              <a:t>are all related to a general </a:t>
            </a:r>
          </a:p>
          <a:p>
            <a:pPr marL="0" indent="0">
              <a:buNone/>
            </a:pPr>
            <a:r>
              <a:rPr lang="en-US" dirty="0"/>
              <a:t>category of computer operating</a:t>
            </a:r>
          </a:p>
          <a:p>
            <a:pPr marL="0" indent="0">
              <a:buNone/>
            </a:pPr>
            <a:r>
              <a:rPr lang="en-US" dirty="0"/>
              <a:t>systems versus computer </a:t>
            </a:r>
          </a:p>
          <a:p>
            <a:pPr marL="0" indent="0">
              <a:buNone/>
            </a:pPr>
            <a:r>
              <a:rPr lang="en-US" dirty="0"/>
              <a:t>applications which are shown</a:t>
            </a:r>
          </a:p>
          <a:p>
            <a:pPr marL="0" indent="0">
              <a:buNone/>
            </a:pPr>
            <a:r>
              <a:rPr lang="en-US" dirty="0"/>
              <a:t>in the rest of the figure.</a:t>
            </a:r>
            <a:endParaRPr lang="en-IN" dirty="0"/>
          </a:p>
        </p:txBody>
      </p:sp>
      <p:pic>
        <p:nvPicPr>
          <p:cNvPr id="5" name="Picture 4"/>
          <p:cNvPicPr>
            <a:picLocks noChangeAspect="1"/>
          </p:cNvPicPr>
          <p:nvPr/>
        </p:nvPicPr>
        <p:blipFill>
          <a:blip r:embed="Rd416aa98c8664994"/>
          <a:stretch>
            <a:fillRect/>
          </a:stretch>
        </p:blipFill>
        <p:spPr>
          <a:xfrm>
            <a:off x="4232953" y="3082247"/>
            <a:ext cx="4911046" cy="377575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98"/>
            <a:ext cx="8229600" cy="1143000"/>
          </a:xfrm>
        </p:spPr>
        <p:txBody>
          <a:bodyPr/>
          <a:lstStyle/>
          <a:p>
            <a:r>
              <a:rPr dirty="0"/>
              <a:t>Semantic Scatterplots</a:t>
            </a:r>
          </a:p>
        </p:txBody>
      </p:sp>
      <p:sp>
        <p:nvSpPr>
          <p:cNvPr id="3" name="Content Placeholder 2"/>
          <p:cNvSpPr>
            <a:spLocks noGrp="1"/>
          </p:cNvSpPr>
          <p:nvPr>
            <p:ph idx="1"/>
          </p:nvPr>
        </p:nvSpPr>
        <p:spPr>
          <a:xfrm>
            <a:off x="0" y="1006867"/>
            <a:ext cx="9144000" cy="5851133"/>
          </a:xfrm>
        </p:spPr>
        <p:txBody>
          <a:bodyPr>
            <a:normAutofit fontScale="85000" lnSpcReduction="20000"/>
          </a:bodyPr>
          <a:lstStyle/>
          <a:p>
            <a:r>
              <a:rPr lang="en-US" dirty="0"/>
              <a:t>When the information has network-type relationships, an approach using clusters can be shown via a semantic scatterplot.</a:t>
            </a:r>
          </a:p>
          <a:p>
            <a:r>
              <a:rPr lang="en-US" dirty="0"/>
              <a:t> </a:t>
            </a:r>
            <a:r>
              <a:rPr dirty="0"/>
              <a:t>A graphical technique to display relationships between data points.</a:t>
            </a:r>
          </a:p>
          <a:p>
            <a:r>
              <a:rPr lang="en-US" dirty="0" err="1"/>
              <a:t>Vineta</a:t>
            </a:r>
            <a:r>
              <a:rPr lang="en-US" dirty="0"/>
              <a:t> and Bead Systems use 3D scatterplots for data clustering.</a:t>
            </a:r>
          </a:p>
          <a:p>
            <a:r>
              <a:rPr dirty="0"/>
              <a:t>Semantic Landscape: Use elevation to indicate the frequency and importance of concepts.</a:t>
            </a:r>
            <a:endParaRPr lang="en-US" dirty="0"/>
          </a:p>
          <a:p>
            <a:r>
              <a:rPr lang="en-US" dirty="0"/>
              <a:t>The difficulty of representing all of the axis is overcome by projecting the space onto a plane and using elevation to indicate the frequency of occurrence and importance of a theme (concept) creating a semantic </a:t>
            </a:r>
            <a:r>
              <a:rPr lang="en-US" dirty="0" err="1"/>
              <a:t>landscape.The</a:t>
            </a:r>
            <a:r>
              <a:rPr lang="en-US" dirty="0"/>
              <a:t> detailed relationships between items and their composite themes can be seen by the valleys, cliffs and ranges shown on the terrain map.</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
            </a:r>
          </a:p>
        </p:txBody>
      </p:sp>
      <p:sp>
        <p:nvSpPr>
          <p:cNvPr id="3" name="Content Placeholder 2"/>
          <p:cNvSpPr>
            <a:spLocks noGrp="1"/>
          </p:cNvSpPr>
          <p:nvPr>
            <p:ph idx="1"/>
          </p:nvPr>
        </p:nvSpPr>
        <p:spPr/>
        <p:txBody>
          <a:bodyPr/>
          <a:lstStyle/>
          <a:p>
            <a:endParaRPr lang="en-US"/>
          </a:p>
        </p:txBody>
      </p:sp>
      <p:pic>
        <p:nvPicPr>
          <p:cNvPr id="4" name="Picture 3" descr="WhatsApp Image 2024-10-24 at 21.15.45_8b2b640c"/>
          <p:cNvPicPr>
            <a:picLocks noChangeAspect="1"/>
          </p:cNvPicPr>
          <p:nvPr/>
        </p:nvPicPr>
        <p:blipFill>
          <a:blip r:embed="Rbfdb7c7618cd483a"/>
          <a:stretch>
            <a:fillRect/>
          </a:stretch>
        </p:blipFill>
        <p:spPr>
          <a:xfrm>
            <a:off x="457200" y="526415"/>
            <a:ext cx="3482340" cy="3509010"/>
          </a:xfrm>
          <a:prstGeom prst="rect">
            <a:avLst/>
          </a:prstGeom>
        </p:spPr>
      </p:pic>
      <p:pic>
        <p:nvPicPr>
          <p:cNvPr id="5" name="Picture 4" descr="land scape"/>
          <p:cNvPicPr>
            <a:picLocks noChangeAspect="1"/>
          </p:cNvPicPr>
          <p:nvPr/>
        </p:nvPicPr>
        <p:blipFill>
          <a:blip r:embed="R1f2e66f57eea4991"/>
          <a:stretch>
            <a:fillRect/>
          </a:stretch>
        </p:blipFill>
        <p:spPr>
          <a:xfrm>
            <a:off x="3677920" y="2133600"/>
            <a:ext cx="5268595" cy="438658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270" y="116523"/>
            <a:ext cx="8229600" cy="1143000"/>
          </a:xfrm>
        </p:spPr>
        <p:txBody>
          <a:bodyPr>
            <a:normAutofit fontScale="90000"/>
          </a:bodyPr>
          <a:lstStyle/>
          <a:p>
            <a:r>
              <a:t>Visualization for Search Refinement</a:t>
            </a:r>
          </a:p>
        </p:txBody>
      </p:sp>
      <p:sp>
        <p:nvSpPr>
          <p:cNvPr id="3" name="Content Placeholder 2"/>
          <p:cNvSpPr>
            <a:spLocks noGrp="1"/>
          </p:cNvSpPr>
          <p:nvPr>
            <p:ph idx="1"/>
          </p:nvPr>
        </p:nvSpPr>
        <p:spPr>
          <a:xfrm>
            <a:off x="-71919" y="1068070"/>
            <a:ext cx="9215919" cy="6360146"/>
          </a:xfrm>
        </p:spPr>
        <p:txBody>
          <a:bodyPr>
            <a:normAutofit fontScale="70000" lnSpcReduction="20000"/>
          </a:bodyPr>
          <a:lstStyle/>
          <a:p>
            <a:pPr marL="0" indent="0">
              <a:buNone/>
            </a:pPr>
            <a:r>
              <a:rPr dirty="0"/>
              <a:t>Challenges:</a:t>
            </a:r>
          </a:p>
          <a:p>
            <a:r>
              <a:rPr dirty="0"/>
              <a:t>Modern search algorithms and ranking systems complicate the understanding of query results.</a:t>
            </a:r>
            <a:endParaRPr lang="en-US" dirty="0"/>
          </a:p>
          <a:p>
            <a:r>
              <a:rPr lang="en-US" dirty="0"/>
              <a:t>The goal of many visualization techniques is to show the semantic relationships between individual items to assist the user in locating those groups of items of interest. Another objective of visualization is in assisting the users in refining their search statements. It is difficult for users in systems using similarity measures to determine what are the primary causes for the selection and ranking of items in a Hit file.</a:t>
            </a:r>
          </a:p>
          <a:p>
            <a:r>
              <a:rPr lang="en-US" dirty="0"/>
              <a:t>Visualization tools need to assist the user in understanding the effects of his search statement even to the level of identifying important terms that are not contributing to the Envision Interface search process. One solution is a graphical display of the characteristics of the retrieved items which contributed to their selection.</a:t>
            </a:r>
            <a:endParaRPr dirty="0"/>
          </a:p>
          <a:p>
            <a:r>
              <a:rPr dirty="0"/>
              <a:t>Envision System: Displays index terms, relevance rank, and estimated relevance of search results interactively.</a:t>
            </a:r>
            <a:r>
              <a:rPr lang="en-US" dirty="0"/>
              <a:t> The Envision system not only displays the relevance rank and estimated relevance of each item found by a query, but also simultaneously presents other query information.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25000" lnSpcReduction="20000"/>
          </a:bodyPr>
          <a:lstStyle/>
          <a:p>
            <a:pPr marL="0" indent="0">
              <a:buNone/>
            </a:pPr>
            <a:r>
              <a:rPr lang="en-US" sz="6400" dirty="0"/>
              <a:t>Ex: Circles represent single </a:t>
            </a:r>
          </a:p>
          <a:p>
            <a:pPr marL="0" indent="0">
              <a:buNone/>
            </a:pPr>
            <a:r>
              <a:rPr lang="en-US" sz="6400" dirty="0"/>
              <a:t>items with the relevance </a:t>
            </a:r>
          </a:p>
          <a:p>
            <a:pPr marL="0" indent="0">
              <a:buNone/>
            </a:pPr>
            <a:r>
              <a:rPr lang="en-US" sz="6400" dirty="0"/>
              <a:t>weights displayed below them.</a:t>
            </a:r>
          </a:p>
          <a:p>
            <a:pPr marL="0" indent="0">
              <a:buNone/>
            </a:pPr>
            <a:r>
              <a:rPr lang="en-US" sz="6400" dirty="0"/>
              <a:t>Ellipses represent clusters of </a:t>
            </a:r>
          </a:p>
          <a:p>
            <a:pPr marL="0" indent="0">
              <a:buNone/>
            </a:pPr>
            <a:r>
              <a:rPr lang="en-US" sz="6400" dirty="0"/>
              <a:t>multiple items that are located</a:t>
            </a:r>
          </a:p>
          <a:p>
            <a:pPr marL="0" indent="0">
              <a:buNone/>
            </a:pPr>
            <a:r>
              <a:rPr lang="en-US" sz="6400" dirty="0"/>
              <a:t>at the same point in the </a:t>
            </a:r>
          </a:p>
          <a:p>
            <a:pPr marL="0" indent="0">
              <a:buNone/>
            </a:pPr>
            <a:r>
              <a:rPr lang="en-US" sz="6400" dirty="0"/>
              <a:t>scatterplot with the </a:t>
            </a:r>
          </a:p>
          <a:p>
            <a:pPr marL="0" indent="0">
              <a:buNone/>
            </a:pPr>
            <a:r>
              <a:rPr lang="en-US" sz="6400" dirty="0"/>
              <a:t>number of items in the ellipse </a:t>
            </a:r>
          </a:p>
          <a:p>
            <a:pPr marL="0" indent="0">
              <a:buNone/>
            </a:pPr>
            <a:r>
              <a:rPr lang="en-US" sz="6400" dirty="0"/>
              <a:t>and their weights below</a:t>
            </a:r>
          </a:p>
          <a:p>
            <a:pPr marL="0" indent="0">
              <a:buNone/>
            </a:pPr>
            <a:r>
              <a:rPr lang="en-US" sz="6400" dirty="0"/>
              <a:t>the ellipse. In this example,</a:t>
            </a:r>
          </a:p>
          <a:p>
            <a:pPr marL="0" indent="0">
              <a:buNone/>
            </a:pPr>
            <a:r>
              <a:rPr lang="en-US" sz="6400" dirty="0"/>
              <a:t>estimated relevance is on the</a:t>
            </a:r>
          </a:p>
          <a:p>
            <a:pPr marL="0" indent="0">
              <a:buNone/>
            </a:pPr>
            <a:r>
              <a:rPr lang="en-US" sz="6400" dirty="0"/>
              <a:t>X-axis and author’s name is on</a:t>
            </a:r>
          </a:p>
          <a:p>
            <a:pPr marL="0" indent="0">
              <a:buNone/>
            </a:pPr>
            <a:r>
              <a:rPr lang="en-US" sz="6400" dirty="0"/>
              <a:t>the Y-axis. This type of interface</a:t>
            </a:r>
          </a:p>
          <a:p>
            <a:pPr marL="0" indent="0">
              <a:buNone/>
            </a:pPr>
            <a:r>
              <a:rPr lang="en-US" sz="6400" dirty="0"/>
              <a:t>provides a very user friendly </a:t>
            </a:r>
          </a:p>
          <a:p>
            <a:pPr marL="0" indent="0">
              <a:buNone/>
            </a:pPr>
            <a:r>
              <a:rPr lang="en-US" sz="6400" dirty="0"/>
              <a:t>environment but encounters</a:t>
            </a:r>
          </a:p>
          <a:p>
            <a:pPr marL="0" indent="0">
              <a:buNone/>
            </a:pPr>
            <a:r>
              <a:rPr lang="en-US" sz="6400" dirty="0"/>
              <a:t>problems when the number of </a:t>
            </a:r>
          </a:p>
          <a:p>
            <a:pPr marL="0" indent="0">
              <a:buNone/>
            </a:pPr>
            <a:r>
              <a:rPr lang="en-US" sz="6400" dirty="0"/>
              <a:t>relevant items and entries for an </a:t>
            </a:r>
          </a:p>
          <a:p>
            <a:pPr marL="0" indent="0">
              <a:buNone/>
            </a:pPr>
            <a:r>
              <a:rPr lang="en-US" sz="6400" dirty="0"/>
              <a:t>axis becomes very large. Envision</a:t>
            </a:r>
          </a:p>
          <a:p>
            <a:pPr marL="0" indent="0">
              <a:buNone/>
            </a:pPr>
            <a:r>
              <a:rPr lang="en-US" sz="6400" dirty="0"/>
              <a:t> plans to address this issue by a</a:t>
            </a:r>
          </a:p>
          <a:p>
            <a:pPr marL="0" indent="0">
              <a:buNone/>
            </a:pPr>
            <a:r>
              <a:rPr lang="en-US" sz="6400" dirty="0"/>
              <a:t> “zoom” feature that will allow</a:t>
            </a:r>
          </a:p>
          <a:p>
            <a:pPr marL="0" indent="0">
              <a:buNone/>
            </a:pPr>
            <a:r>
              <a:rPr lang="en-US" sz="6400" dirty="0"/>
              <a:t> seeing larger areas of the</a:t>
            </a:r>
          </a:p>
          <a:p>
            <a:pPr marL="0" indent="0">
              <a:buNone/>
            </a:pPr>
            <a:r>
              <a:rPr lang="en-US" sz="6400" dirty="0"/>
              <a:t> scatterplot at lesser detail. </a:t>
            </a:r>
          </a:p>
          <a:p>
            <a:r>
              <a:rPr lang="en-US" sz="7200" dirty="0" err="1"/>
              <a:t>Veerasamy</a:t>
            </a:r>
            <a:r>
              <a:rPr lang="en-US" sz="7200" dirty="0"/>
              <a:t> and Belkin’s System: They use a series of vertical columns of bars. The columns of bars represent documents, and the rows represent index terms. The height of the bar corresponds to the weight of the corresponding term (row) in the corresponding item (column). In addition to the query terms, the system shows the additional words added to the system by relevance feedback. </a:t>
            </a:r>
          </a:p>
          <a:p>
            <a:pPr marL="0" indent="0">
              <a:buNone/>
            </a:pPr>
            <a:endParaRPr lang="en-US" dirty="0"/>
          </a:p>
        </p:txBody>
      </p:sp>
      <p:pic>
        <p:nvPicPr>
          <p:cNvPr id="5" name="Picture 4"/>
          <p:cNvPicPr>
            <a:picLocks noChangeAspect="1"/>
          </p:cNvPicPr>
          <p:nvPr/>
        </p:nvPicPr>
        <p:blipFill>
          <a:blip r:embed="R92da9fca9b2e4611"/>
          <a:stretch>
            <a:fillRect/>
          </a:stretch>
        </p:blipFill>
        <p:spPr>
          <a:xfrm>
            <a:off x="2917860" y="0"/>
            <a:ext cx="6226140" cy="53733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A77ACC-2978-2032-4657-2A9BB2797636}"/>
              </a:ext>
            </a:extLst>
          </p:cNvPr>
          <p:cNvPicPr>
            <a:picLocks noGrp="1" noChangeAspect="1"/>
          </p:cNvPicPr>
          <p:nvPr>
            <p:ph idx="1"/>
          </p:nvPr>
        </p:nvPicPr>
        <p:blipFill>
          <a:blip r:embed="Rb0e53f76fb8b4c58"/>
          <a:stretch>
            <a:fillRect/>
          </a:stretch>
        </p:blipFill>
        <p:spPr>
          <a:xfrm>
            <a:off x="1450406" y="441789"/>
            <a:ext cx="8990760" cy="4993240"/>
          </a:xfrm>
        </p:spPr>
      </p:pic>
      <p:sp>
        <p:nvSpPr>
          <p:cNvPr id="6" name="TextBox 5">
            <a:extLst>
              <a:ext uri="{FF2B5EF4-FFF2-40B4-BE49-F238E27FC236}">
                <a16:creationId xmlns:a16="http://schemas.microsoft.com/office/drawing/2014/main" id="{4300CB75-4119-6DF2-B875-755A0B9AAFD4}"/>
              </a:ext>
            </a:extLst>
          </p:cNvPr>
          <p:cNvSpPr txBox="1"/>
          <p:nvPr/>
        </p:nvSpPr>
        <p:spPr>
          <a:xfrm>
            <a:off x="4203610" y="5784351"/>
            <a:ext cx="3484352" cy="461665"/>
          </a:xfrm>
          <a:prstGeom prst="rect">
            <a:avLst/>
          </a:prstGeom>
          <a:noFill/>
        </p:spPr>
        <p:txBody>
          <a:bodyPr wrap="none" rtlCol="0">
            <a:spAutoFit/>
          </a:bodyPr>
          <a:lstStyle/>
          <a:p>
            <a:r>
              <a:rPr lang="en-IN" sz="2400" dirty="0"/>
              <a:t>Examples of query binding</a:t>
            </a:r>
          </a:p>
        </p:txBody>
      </p:sp>
    </p:spTree>
    <p:extLst>
      <p:ext uri="{BB962C8B-B14F-4D97-AF65-F5344CB8AC3E}">
        <p14:creationId xmlns:p14="http://schemas.microsoft.com/office/powerpoint/2010/main" val="2570678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IN" dirty="0"/>
              <a:t>Document Content Analysis and Retrieval System</a:t>
            </a:r>
            <a:r>
              <a:rPr dirty="0"/>
              <a:t> Representations</a:t>
            </a:r>
          </a:p>
        </p:txBody>
      </p:sp>
      <p:sp>
        <p:nvSpPr>
          <p:cNvPr id="3" name="Content Placeholder 2"/>
          <p:cNvSpPr>
            <a:spLocks noGrp="1"/>
          </p:cNvSpPr>
          <p:nvPr>
            <p:ph idx="1"/>
          </p:nvPr>
        </p:nvSpPr>
        <p:spPr>
          <a:xfrm>
            <a:off x="0" y="904126"/>
            <a:ext cx="9144000" cy="5953874"/>
          </a:xfrm>
        </p:spPr>
        <p:txBody>
          <a:bodyPr>
            <a:normAutofit fontScale="77500" lnSpcReduction="20000"/>
          </a:bodyPr>
          <a:lstStyle/>
          <a:p>
            <a:pPr marL="0" indent="0">
              <a:buNone/>
            </a:pPr>
            <a:r>
              <a:rPr lang="en-IN" dirty="0"/>
              <a:t>DCARS:</a:t>
            </a:r>
          </a:p>
          <a:p>
            <a:r>
              <a:rPr dirty="0"/>
              <a:t>Displays query results</a:t>
            </a:r>
            <a:endParaRPr lang="en-US" dirty="0"/>
          </a:p>
          <a:p>
            <a:pPr marL="0" indent="0">
              <a:buNone/>
            </a:pPr>
            <a:r>
              <a:rPr dirty="0"/>
              <a:t>as histograms showing</a:t>
            </a:r>
            <a:endParaRPr lang="en-US" dirty="0"/>
          </a:p>
          <a:p>
            <a:pPr marL="0" indent="0">
              <a:buNone/>
            </a:pPr>
            <a:r>
              <a:rPr dirty="0"/>
              <a:t>term contributions.</a:t>
            </a:r>
          </a:p>
          <a:p>
            <a:r>
              <a:rPr dirty="0"/>
              <a:t>Enhances understanding</a:t>
            </a:r>
            <a:endParaRPr lang="en-US" dirty="0"/>
          </a:p>
          <a:p>
            <a:pPr marL="0" indent="0">
              <a:buNone/>
            </a:pPr>
            <a:r>
              <a:rPr dirty="0"/>
              <a:t>of how search statements</a:t>
            </a:r>
            <a:endParaRPr lang="en-US" dirty="0"/>
          </a:p>
          <a:p>
            <a:pPr marL="0" indent="0">
              <a:buNone/>
            </a:pPr>
            <a:r>
              <a:rPr dirty="0"/>
              <a:t>influence retrieval.</a:t>
            </a:r>
            <a:endParaRPr lang="en-US" dirty="0"/>
          </a:p>
          <a:p>
            <a:r>
              <a:rPr lang="en-US" dirty="0"/>
              <a:t>They display the query</a:t>
            </a:r>
          </a:p>
          <a:p>
            <a:pPr marL="0" indent="0">
              <a:buNone/>
            </a:pPr>
            <a:r>
              <a:rPr lang="en-US" dirty="0"/>
              <a:t> results as a histogram with</a:t>
            </a:r>
          </a:p>
          <a:p>
            <a:pPr marL="0" indent="0">
              <a:buNone/>
            </a:pPr>
            <a:r>
              <a:rPr lang="en-US" dirty="0"/>
              <a:t> the items as rows and each</a:t>
            </a:r>
          </a:p>
          <a:p>
            <a:pPr marL="0" indent="0">
              <a:buNone/>
            </a:pPr>
            <a:r>
              <a:rPr lang="en-US" dirty="0"/>
              <a:t> term’s contribution to the</a:t>
            </a:r>
          </a:p>
          <a:p>
            <a:pPr marL="0" indent="0">
              <a:buNone/>
            </a:pPr>
            <a:r>
              <a:rPr lang="en-US" dirty="0"/>
              <a:t> selection indicated by the width of a tile bar on the row</a:t>
            </a:r>
          </a:p>
          <a:p>
            <a:r>
              <a:rPr lang="en-US" dirty="0"/>
              <a:t>DCARS provides a friendly user interface that indicates why a particular item was found, but it is much harder to use the information in determining how to modify search statements to improve them.</a:t>
            </a:r>
          </a:p>
          <a:p>
            <a:endParaRPr dirty="0"/>
          </a:p>
        </p:txBody>
      </p:sp>
      <p:pic>
        <p:nvPicPr>
          <p:cNvPr id="5" name="Picture 4"/>
          <p:cNvPicPr>
            <a:picLocks noChangeAspect="1"/>
          </p:cNvPicPr>
          <p:nvPr/>
        </p:nvPicPr>
        <p:blipFill>
          <a:blip r:embed="R54ae220627044ea3"/>
          <a:stretch>
            <a:fillRect/>
          </a:stretch>
        </p:blipFill>
        <p:spPr>
          <a:xfrm>
            <a:off x="3719245" y="1143000"/>
            <a:ext cx="5424755" cy="390161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733" y="7510"/>
            <a:ext cx="8229600" cy="1143000"/>
          </a:xfrm>
        </p:spPr>
        <p:txBody>
          <a:bodyPr/>
          <a:lstStyle/>
          <a:p>
            <a:pPr algn="l"/>
            <a:r>
              <a:rPr lang="en-US" dirty="0"/>
              <a:t>Cityscape</a:t>
            </a:r>
            <a:endParaRPr lang="en-IN" dirty="0"/>
          </a:p>
        </p:txBody>
      </p:sp>
      <p:sp>
        <p:nvSpPr>
          <p:cNvPr id="3" name="Content Placeholder 2"/>
          <p:cNvSpPr>
            <a:spLocks noGrp="1"/>
          </p:cNvSpPr>
          <p:nvPr>
            <p:ph idx="1"/>
          </p:nvPr>
        </p:nvSpPr>
        <p:spPr>
          <a:xfrm>
            <a:off x="0" y="976045"/>
            <a:ext cx="9144000" cy="5881955"/>
          </a:xfrm>
        </p:spPr>
        <p:txBody>
          <a:bodyPr>
            <a:normAutofit fontScale="70000" lnSpcReduction="20000"/>
          </a:bodyPr>
          <a:lstStyle/>
          <a:p>
            <a:r>
              <a:rPr lang="en-US" dirty="0"/>
              <a:t>A metaphor that uses buildings</a:t>
            </a:r>
          </a:p>
          <a:p>
            <a:pPr marL="0" indent="0">
              <a:buNone/>
            </a:pPr>
            <a:r>
              <a:rPr lang="en-US" dirty="0"/>
              <a:t> to represent themes or concepts</a:t>
            </a:r>
          </a:p>
          <a:p>
            <a:pPr marL="0" indent="0">
              <a:buNone/>
            </a:pPr>
            <a:r>
              <a:rPr lang="en-US" dirty="0"/>
              <a:t> in 3D space.</a:t>
            </a:r>
          </a:p>
          <a:p>
            <a:r>
              <a:rPr lang="en-US" dirty="0"/>
              <a:t>This is similar to extending bar </a:t>
            </a:r>
          </a:p>
          <a:p>
            <a:pPr marL="0" indent="0">
              <a:buNone/>
            </a:pPr>
            <a:r>
              <a:rPr lang="en-US" dirty="0"/>
              <a:t>charts to three dimensions. Buildings</a:t>
            </a:r>
          </a:p>
          <a:p>
            <a:pPr marL="0" indent="0">
              <a:buNone/>
            </a:pPr>
            <a:r>
              <a:rPr lang="en-US" dirty="0"/>
              <a:t>can be connected by lines which can</a:t>
            </a:r>
          </a:p>
          <a:p>
            <a:pPr marL="0" indent="0">
              <a:buNone/>
            </a:pPr>
            <a:r>
              <a:rPr lang="en-US" dirty="0"/>
              <a:t> vary in representation to describe </a:t>
            </a:r>
          </a:p>
          <a:p>
            <a:pPr marL="0" indent="0">
              <a:buNone/>
            </a:pPr>
            <a:r>
              <a:rPr lang="en-US" dirty="0"/>
              <a:t>interrelationships between themes.</a:t>
            </a:r>
          </a:p>
          <a:p>
            <a:endParaRPr lang="en-US" dirty="0"/>
          </a:p>
          <a:p>
            <a:r>
              <a:rPr lang="en-US" dirty="0"/>
              <a:t>An easily understood metaphor for users is that of a library. The cityscape functions like a library, with rooms representing different information areas or themes. As users navigate through the 3D space, they can enter different “information rooms” (or themes/buildings).Once inside, they interact with the content (or data) in a meaningful </a:t>
            </a:r>
            <a:r>
              <a:rPr lang="en-US" dirty="0" err="1"/>
              <a:t>way:Bookshelves</a:t>
            </a:r>
            <a:r>
              <a:rPr lang="en-US" dirty="0"/>
              <a:t> could visually store virtual books that contain relevant data for that </a:t>
            </a:r>
            <a:r>
              <a:rPr lang="en-US" dirty="0" err="1"/>
              <a:t>theme.Each</a:t>
            </a:r>
            <a:r>
              <a:rPr lang="en-US" dirty="0"/>
              <a:t> book can represent a sub-topic or specific dataset within the broader </a:t>
            </a:r>
            <a:r>
              <a:rPr lang="en-US" dirty="0" err="1"/>
              <a:t>theme.Opening</a:t>
            </a:r>
            <a:r>
              <a:rPr lang="en-US" dirty="0"/>
              <a:t> a virtual book allows users to explore a set of related items, each represented as a page, making data exploration interactive and organized.</a:t>
            </a:r>
            <a:endParaRPr lang="en-IN" dirty="0"/>
          </a:p>
        </p:txBody>
      </p:sp>
      <p:pic>
        <p:nvPicPr>
          <p:cNvPr id="5" name="Picture 4"/>
          <p:cNvPicPr>
            <a:picLocks noChangeAspect="1"/>
          </p:cNvPicPr>
          <p:nvPr/>
        </p:nvPicPr>
        <p:blipFill>
          <a:blip r:embed="R2de39ff5d8e34da7"/>
          <a:stretch>
            <a:fillRect/>
          </a:stretch>
        </p:blipFill>
        <p:spPr>
          <a:xfrm>
            <a:off x="4346817" y="56213"/>
            <a:ext cx="4324572" cy="394804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99335"/>
            <a:ext cx="9144000" cy="5758665"/>
          </a:xfrm>
        </p:spPr>
        <p:txBody>
          <a:bodyPr>
            <a:normAutofit fontScale="92500" lnSpcReduction="20000"/>
          </a:bodyPr>
          <a:lstStyle/>
          <a:p>
            <a:r>
              <a:rPr lang="en-US" dirty="0"/>
              <a:t>Another task in information systems is the visualization of specific text within an item versus between items. In some situations, items are allowed to change over time via editing. Thus, there is both the static representation and a time varying representation. Text changing representations are very important when the text being represented is a software program of millions of lines of code.</a:t>
            </a:r>
          </a:p>
          <a:p>
            <a:pPr marL="0" indent="0">
              <a:buNone/>
            </a:pPr>
            <a:r>
              <a:rPr lang="en-US" dirty="0"/>
              <a:t>Ex: AT&amp;T Bell laboratories created the </a:t>
            </a:r>
            <a:r>
              <a:rPr lang="en-US" dirty="0" err="1"/>
              <a:t>SeeSoft</a:t>
            </a:r>
            <a:r>
              <a:rPr lang="en-US" dirty="0"/>
              <a:t> system which uses columns and color codes to show when different lines of code have been changed. This technique was used as a basis for a similar code visualization tool, DEC FUSE/</a:t>
            </a:r>
            <a:r>
              <a:rPr lang="en-US" dirty="0" err="1"/>
              <a:t>SoftVis</a:t>
            </a:r>
            <a:r>
              <a:rPr lang="en-US"/>
              <a:t>. Here </a:t>
            </a:r>
            <a:r>
              <a:rPr lang="en-US" dirty="0"/>
              <a:t>a user can quickly see the relative structure of all of the code files composing a system along with the complexity of each of the modules. </a:t>
            </a:r>
          </a:p>
          <a:p>
            <a:endParaRPr lang="en-IN" dirty="0"/>
          </a:p>
        </p:txBody>
      </p:sp>
      <p:sp>
        <p:nvSpPr>
          <p:cNvPr id="4" name="TextBox 3"/>
          <p:cNvSpPr txBox="1"/>
          <p:nvPr/>
        </p:nvSpPr>
        <p:spPr>
          <a:xfrm>
            <a:off x="1243173" y="164387"/>
            <a:ext cx="6965879" cy="769441"/>
          </a:xfrm>
          <a:prstGeom prst="rect">
            <a:avLst/>
          </a:prstGeom>
          <a:noFill/>
        </p:spPr>
        <p:txBody>
          <a:bodyPr wrap="square" rtlCol="0">
            <a:spAutoFit/>
          </a:bodyPr>
          <a:lstStyle/>
          <a:p>
            <a:pPr algn="ctr"/>
            <a:r>
              <a:rPr lang="en-US" sz="4400" dirty="0"/>
              <a:t>VISUALIZING SPECIFIC TEXT</a:t>
            </a:r>
            <a:endParaRPr lang="en-IN" sz="4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dirty="0"/>
              <a:t>Visualizing Structured Databases</a:t>
            </a:r>
          </a:p>
        </p:txBody>
      </p:sp>
      <p:sp>
        <p:nvSpPr>
          <p:cNvPr id="3" name="Content Placeholder 2"/>
          <p:cNvSpPr>
            <a:spLocks noGrp="1"/>
          </p:cNvSpPr>
          <p:nvPr>
            <p:ph idx="1"/>
          </p:nvPr>
        </p:nvSpPr>
        <p:spPr>
          <a:xfrm>
            <a:off x="0" y="1017142"/>
            <a:ext cx="9144000" cy="5840858"/>
          </a:xfrm>
        </p:spPr>
        <p:txBody>
          <a:bodyPr>
            <a:noAutofit/>
          </a:bodyPr>
          <a:lstStyle/>
          <a:p>
            <a:pPr marL="0" indent="0">
              <a:buNone/>
            </a:pPr>
            <a:r>
              <a:rPr lang="en-US" sz="1700" dirty="0">
                <a:sym typeface="+mn-ea"/>
              </a:rPr>
              <a:t>Although information retrieval focuses on the unstructured text, another aspect of informational items is the citation data and structured aspects of indexing items. This data structure can be manipulated via structured databases as well as traditional information systems.</a:t>
            </a:r>
            <a:r>
              <a:rPr sz="1700" dirty="0">
                <a:sym typeface="+mn-ea"/>
              </a:rPr>
              <a:t> </a:t>
            </a:r>
            <a:endParaRPr lang="en-US" sz="1700" dirty="0">
              <a:sym typeface="+mn-ea"/>
            </a:endParaRPr>
          </a:p>
          <a:p>
            <a:pPr marL="0" indent="0">
              <a:buNone/>
            </a:pPr>
            <a:r>
              <a:rPr sz="1700" dirty="0">
                <a:sym typeface="+mn-ea"/>
              </a:rPr>
              <a:t>Query By Example (QBE) and Information Visualization and Exploration Environment (IVEE) use visual representations of structured databases for efficient search and exploration.</a:t>
            </a:r>
          </a:p>
          <a:p>
            <a:pPr marL="0" indent="0">
              <a:buNone/>
            </a:pPr>
            <a:r>
              <a:rPr sz="1700" b="1" dirty="0">
                <a:sym typeface="+mn-ea"/>
              </a:rPr>
              <a:t>Query By Example (QBE)</a:t>
            </a:r>
            <a:r>
              <a:rPr sz="1700" dirty="0">
                <a:sym typeface="+mn-ea"/>
              </a:rPr>
              <a:t>: Developed by IBM, QBE is the first visual query tool that allows users to create queries by providing examples, making it easier to retrieve data from structured databases.</a:t>
            </a:r>
            <a:endParaRPr sz="1700" dirty="0"/>
          </a:p>
          <a:p>
            <a:pPr marL="0" indent="0">
              <a:buNone/>
            </a:pPr>
            <a:r>
              <a:rPr sz="1700" dirty="0">
                <a:sym typeface="+mn-ea"/>
              </a:rPr>
              <a:t>How it Works:</a:t>
            </a:r>
            <a:endParaRPr sz="1700" dirty="0"/>
          </a:p>
          <a:p>
            <a:pPr marL="0" indent="0">
              <a:buNone/>
            </a:pPr>
            <a:r>
              <a:rPr sz="1700" dirty="0">
                <a:sym typeface="+mn-ea"/>
              </a:rPr>
              <a:t>Users create a query by filling out a template or form with example data they want to find. The system then translates this example into a database query.</a:t>
            </a:r>
            <a:endParaRPr sz="1700" dirty="0"/>
          </a:p>
          <a:p>
            <a:pPr marL="0" indent="0">
              <a:buNone/>
            </a:pPr>
            <a:r>
              <a:rPr sz="1700" dirty="0">
                <a:sym typeface="+mn-ea"/>
              </a:rPr>
              <a:t>Example: Imagine you have a database of books with the following fields: Title, Author, and Publication Year.</a:t>
            </a:r>
            <a:endParaRPr sz="1700" dirty="0"/>
          </a:p>
          <a:p>
            <a:pPr marL="0" indent="0">
              <a:buNone/>
            </a:pPr>
            <a:r>
              <a:rPr sz="1700" dirty="0">
                <a:sym typeface="+mn-ea"/>
              </a:rPr>
              <a:t>Scenario: You want to find books written by "J.K. Rowling".</a:t>
            </a:r>
            <a:endParaRPr sz="1700" dirty="0"/>
          </a:p>
          <a:p>
            <a:pPr marL="0" indent="0">
              <a:buNone/>
            </a:pPr>
            <a:r>
              <a:rPr lang="en-US" sz="1700" b="1" dirty="0">
                <a:sym typeface="+mn-ea"/>
              </a:rPr>
              <a:t>INPUT:</a:t>
            </a:r>
            <a:endParaRPr sz="1700" b="1" dirty="0"/>
          </a:p>
          <a:p>
            <a:pPr marL="0" indent="0">
              <a:buNone/>
            </a:pPr>
            <a:r>
              <a:rPr sz="1700" dirty="0">
                <a:sym typeface="+mn-ea"/>
              </a:rPr>
              <a:t>Title: [blank]</a:t>
            </a:r>
            <a:endParaRPr sz="1700" dirty="0"/>
          </a:p>
          <a:p>
            <a:pPr marL="0" indent="0">
              <a:buNone/>
            </a:pPr>
            <a:r>
              <a:rPr sz="1700" dirty="0">
                <a:sym typeface="+mn-ea"/>
              </a:rPr>
              <a:t>Author: "J.K. Rowling"</a:t>
            </a:r>
            <a:endParaRPr sz="1700" dirty="0"/>
          </a:p>
          <a:p>
            <a:pPr marL="0" indent="0">
              <a:buNone/>
            </a:pPr>
            <a:r>
              <a:rPr sz="1700" dirty="0">
                <a:sym typeface="+mn-ea"/>
              </a:rPr>
              <a:t>Publication Year: [blank]</a:t>
            </a:r>
            <a:endParaRPr sz="1700" dirty="0"/>
          </a:p>
          <a:p>
            <a:pPr marL="0" indent="0">
              <a:buNone/>
            </a:pPr>
            <a:r>
              <a:rPr sz="1700" dirty="0">
                <a:sym typeface="+mn-ea"/>
              </a:rPr>
              <a:t>The system retrieves all books authored by J.K. Rowling, showing you relevant entries without needing to write a SQL query like SELECT * FROM books WHERE Author = 'J.K. Rowling'.</a:t>
            </a:r>
            <a:endParaRPr sz="1700" dirty="0"/>
          </a:p>
          <a:p>
            <a:pPr marL="0" indent="0">
              <a:buNone/>
            </a:pPr>
            <a:endParaRPr sz="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dirty="0"/>
              <a:t>Visualizing Structured Databases</a:t>
            </a:r>
          </a:p>
        </p:txBody>
      </p:sp>
      <p:sp>
        <p:nvSpPr>
          <p:cNvPr id="3" name="Content Placeholder 2"/>
          <p:cNvSpPr>
            <a:spLocks noGrp="1"/>
          </p:cNvSpPr>
          <p:nvPr>
            <p:ph idx="1"/>
          </p:nvPr>
        </p:nvSpPr>
        <p:spPr>
          <a:xfrm>
            <a:off x="0" y="1017142"/>
            <a:ext cx="9144000" cy="5840858"/>
          </a:xfrm>
        </p:spPr>
        <p:txBody>
          <a:bodyPr>
            <a:normAutofit fontScale="67500" lnSpcReduction="10000"/>
          </a:bodyPr>
          <a:lstStyle/>
          <a:p>
            <a:pPr marL="0" indent="0">
              <a:buNone/>
            </a:pPr>
            <a:r>
              <a:rPr lang="en-US" dirty="0">
                <a:sym typeface="+mn-ea"/>
              </a:rPr>
              <a:t>Information Visualization and Exploration Environment (IVEE)</a:t>
            </a:r>
            <a:endParaRPr lang="en-US" dirty="0"/>
          </a:p>
          <a:p>
            <a:pPr marL="0" indent="0">
              <a:buNone/>
            </a:pPr>
            <a:r>
              <a:rPr dirty="0">
                <a:sym typeface="+mn-ea"/>
              </a:rPr>
              <a:t>What is IVEE?</a:t>
            </a:r>
            <a:endParaRPr dirty="0"/>
          </a:p>
          <a:p>
            <a:pPr marL="0" indent="0">
              <a:buNone/>
            </a:pPr>
            <a:endParaRPr dirty="0"/>
          </a:p>
          <a:p>
            <a:pPr marL="0" indent="0">
              <a:buNone/>
            </a:pPr>
            <a:r>
              <a:rPr dirty="0">
                <a:sym typeface="+mn-ea"/>
              </a:rPr>
              <a:t>The Information Visualization and Exploration Environment (IVEE) is a tool that uses visual representations, like 3D graphics and starfield displays, to help users explore structured databases. It allows users to see data in an interactive way based on their search criteria.</a:t>
            </a:r>
            <a:endParaRPr dirty="0"/>
          </a:p>
          <a:p>
            <a:pPr marL="0" indent="0">
              <a:buNone/>
            </a:pPr>
            <a:r>
              <a:rPr dirty="0">
                <a:sym typeface="+mn-ea"/>
              </a:rPr>
              <a:t>How it Works:</a:t>
            </a:r>
            <a:endParaRPr dirty="0"/>
          </a:p>
          <a:p>
            <a:pPr marL="0" indent="0">
              <a:buNone/>
            </a:pPr>
            <a:r>
              <a:rPr dirty="0">
                <a:sym typeface="+mn-ea"/>
              </a:rPr>
              <a:t>Users input search criteria, and IVEE generates a visual representation of the data, making it easier to identify patterns, relationships, and relevant information.</a:t>
            </a:r>
            <a:endParaRPr dirty="0"/>
          </a:p>
          <a:p>
            <a:pPr marL="0" indent="0">
              <a:buNone/>
            </a:pPr>
            <a:r>
              <a:rPr dirty="0">
                <a:sym typeface="+mn-ea"/>
              </a:rPr>
              <a:t>Example: Consider a structured database of houses for sale with attributes like Price, Location, and Number of Bedrooms.</a:t>
            </a:r>
            <a:endParaRPr dirty="0"/>
          </a:p>
          <a:p>
            <a:pPr marL="0" indent="0">
              <a:buNone/>
            </a:pPr>
            <a:endParaRPr dirty="0"/>
          </a:p>
          <a:p>
            <a:pPr marL="0" indent="0">
              <a:buNone/>
            </a:pPr>
            <a:r>
              <a:rPr dirty="0">
                <a:sym typeface="+mn-ea"/>
              </a:rPr>
              <a:t>Scenario: You want to find houses in "New York" under $500,000 with at least 3 bedrooms.</a:t>
            </a:r>
            <a:endParaRPr dirty="0"/>
          </a:p>
          <a:p>
            <a:pPr marL="0" indent="0">
              <a:buNone/>
            </a:pPr>
            <a:r>
              <a:rPr dirty="0">
                <a:sym typeface="+mn-ea"/>
              </a:rPr>
              <a:t>IVEE Input: You set your criteria in the IVEE interface.</a:t>
            </a:r>
            <a:endParaRPr dirty="0"/>
          </a:p>
          <a:p>
            <a:pPr marL="0" indent="0">
              <a:buNone/>
            </a:pPr>
            <a:r>
              <a:rPr dirty="0">
                <a:sym typeface="+mn-ea"/>
              </a:rPr>
              <a:t>Result: IVEE displays the houses in a 3D environment, where each house is represented as a point in space. You can rotate and zoom in/out to explore various options visually. The houses that meet your criteria are highlighted, making it easy to compare them at a glance.</a:t>
            </a:r>
            <a:endParaRPr dirty="0"/>
          </a:p>
          <a:p>
            <a:pPr marL="0" indent="0">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65771"/>
          </a:xfrm>
        </p:spPr>
        <p:txBody>
          <a:bodyPr/>
          <a:lstStyle/>
          <a:p>
            <a:r>
              <a:rPr dirty="0"/>
              <a:t>Specialized Visualization Tools</a:t>
            </a:r>
          </a:p>
        </p:txBody>
      </p:sp>
      <p:sp>
        <p:nvSpPr>
          <p:cNvPr id="3" name="Content Placeholder 2"/>
          <p:cNvSpPr>
            <a:spLocks noGrp="1"/>
          </p:cNvSpPr>
          <p:nvPr>
            <p:ph idx="1"/>
          </p:nvPr>
        </p:nvSpPr>
        <p:spPr>
          <a:xfrm>
            <a:off x="0" y="965771"/>
            <a:ext cx="9144000" cy="5892230"/>
          </a:xfrm>
        </p:spPr>
        <p:txBody>
          <a:bodyPr>
            <a:normAutofit fontScale="85000" lnSpcReduction="10000"/>
          </a:bodyPr>
          <a:lstStyle/>
          <a:p>
            <a:pPr marL="0" indent="0">
              <a:buNone/>
            </a:pPr>
            <a:r>
              <a:rPr lang="en-US" dirty="0">
                <a:sym typeface="+mn-ea"/>
              </a:rPr>
              <a:t>Another area in information visualization is the representation of pattern and linkage analysis. A system that incorporates many information visualization techniques including those used to represent linkage analysis is the Pathfinder. It contains the Document Browser, Counts, </a:t>
            </a:r>
            <a:r>
              <a:rPr lang="en-US" dirty="0" err="1">
                <a:sym typeface="+mn-ea"/>
              </a:rPr>
              <a:t>CrossField</a:t>
            </a:r>
            <a:r>
              <a:rPr lang="en-US" dirty="0">
                <a:sym typeface="+mn-ea"/>
              </a:rPr>
              <a:t> Matrix, </a:t>
            </a:r>
            <a:r>
              <a:rPr lang="en-IN" dirty="0">
                <a:sym typeface="+mn-ea"/>
              </a:rPr>
              <a:t>OILSTOCK </a:t>
            </a:r>
            <a:r>
              <a:rPr lang="en-US" dirty="0">
                <a:sym typeface="+mn-ea"/>
              </a:rPr>
              <a:t>and SPIRE tools. </a:t>
            </a:r>
            <a:endParaRPr lang="en-US" dirty="0"/>
          </a:p>
          <a:p>
            <a:pPr marL="0" indent="0">
              <a:buNone/>
            </a:pPr>
            <a:r>
              <a:rPr dirty="0">
                <a:sym typeface="+mn-ea"/>
              </a:rPr>
              <a:t>Document Correlation:</a:t>
            </a:r>
            <a:endParaRPr dirty="0"/>
          </a:p>
          <a:p>
            <a:pPr marL="0" indent="0">
              <a:buNone/>
            </a:pPr>
            <a:r>
              <a:rPr dirty="0">
                <a:sym typeface="+mn-ea"/>
              </a:rPr>
              <a:t>SPIRE Tool: Uses </a:t>
            </a:r>
            <a:r>
              <a:rPr dirty="0" err="1">
                <a:sym typeface="+mn-ea"/>
              </a:rPr>
              <a:t>scattergraphs</a:t>
            </a:r>
            <a:r>
              <a:rPr dirty="0">
                <a:sym typeface="+mn-ea"/>
              </a:rPr>
              <a:t> to cluster items based on term concurrence.</a:t>
            </a:r>
            <a:r>
              <a:rPr lang="en-US" dirty="0">
                <a:sym typeface="+mn-ea"/>
              </a:rPr>
              <a:t> </a:t>
            </a:r>
            <a:endParaRPr lang="en-US" dirty="0"/>
          </a:p>
          <a:p>
            <a:pPr marL="0" indent="0">
              <a:buNone/>
            </a:pPr>
            <a:r>
              <a:rPr dirty="0">
                <a:sym typeface="+mn-ea"/>
              </a:rPr>
              <a:t>Pathfinder Project: Combines several visualization techniques for linkage analysis.</a:t>
            </a:r>
            <a:endParaRPr lang="en-US" dirty="0"/>
          </a:p>
          <a:p>
            <a:pPr marL="0" indent="0">
              <a:buNone/>
            </a:pPr>
            <a:r>
              <a:rPr lang="en-US" dirty="0">
                <a:sym typeface="+mn-ea"/>
              </a:rPr>
              <a:t>OILSTOCKPlaces data on geographic maps, illustrating how information relates to specific locations.</a:t>
            </a:r>
            <a:r>
              <a:rPr dirty="0">
                <a:sym typeface="+mn-ea"/>
              </a:rPr>
              <a:t>Text Representation:</a:t>
            </a:r>
            <a:endParaRPr dirty="0"/>
          </a:p>
          <a:p>
            <a:pPr marL="0" indent="0">
              <a:buNone/>
            </a:pPr>
            <a:r>
              <a:rPr dirty="0" err="1">
                <a:sym typeface="+mn-ea"/>
              </a:rPr>
              <a:t>SeeSoft</a:t>
            </a:r>
            <a:r>
              <a:rPr dirty="0">
                <a:sym typeface="+mn-ea"/>
              </a:rPr>
              <a:t> System: Visualizes changes in code over time.</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
            <a:ext cx="8229600" cy="1143000"/>
          </a:xfrm>
        </p:spPr>
        <p:txBody>
          <a:bodyPr/>
          <a:lstStyle/>
          <a:p>
            <a:r>
              <a:t>Conclusion</a:t>
            </a:r>
          </a:p>
        </p:txBody>
      </p:sp>
      <p:sp>
        <p:nvSpPr>
          <p:cNvPr id="3" name="Content Placeholder 2"/>
          <p:cNvSpPr>
            <a:spLocks noGrp="1"/>
          </p:cNvSpPr>
          <p:nvPr>
            <p:ph idx="1"/>
          </p:nvPr>
        </p:nvSpPr>
        <p:spPr>
          <a:xfrm>
            <a:off x="457200" y="979669"/>
            <a:ext cx="8229600" cy="5493050"/>
          </a:xfrm>
        </p:spPr>
        <p:txBody>
          <a:bodyPr>
            <a:normAutofit fontScale="87500" lnSpcReduction="10000"/>
          </a:bodyPr>
          <a:lstStyle/>
          <a:p>
            <a:pPr marL="0" indent="0">
              <a:buNone/>
            </a:pPr>
            <a:endParaRPr dirty="0"/>
          </a:p>
          <a:p>
            <a:r>
              <a:rPr dirty="0"/>
              <a:t> Information visualization is essential for simplifying complex data.</a:t>
            </a:r>
          </a:p>
          <a:p>
            <a:r>
              <a:rPr dirty="0"/>
              <a:t> Tools like Cone-Trees, Tree Maps, and scatterplots are vital for clustering and understanding search results.</a:t>
            </a:r>
          </a:p>
          <a:p>
            <a:r>
              <a:rPr dirty="0"/>
              <a:t>Specialized systems like DCARS, SPIRE, and Envision provide enhanced user interaction with data.</a:t>
            </a:r>
          </a:p>
          <a:p>
            <a:pPr marL="0" indent="0">
              <a:buNone/>
            </a:pPr>
            <a:r>
              <a:rPr dirty="0"/>
              <a:t>Future Directions:</a:t>
            </a:r>
          </a:p>
          <a:p>
            <a:r>
              <a:rPr dirty="0"/>
              <a:t>Continuous innovation in visualization technologies </a:t>
            </a:r>
            <a:r>
              <a:rPr lang="en-US" dirty="0"/>
              <a:t>is needed </a:t>
            </a:r>
            <a:r>
              <a:rPr dirty="0"/>
              <a:t>to deal with increasing data complexity and volume.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61491" y="729456"/>
            <a:ext cx="10869017" cy="1630362"/>
          </a:xfrm>
          <a:prstGeom prst="rect">
            <a:avLst/>
          </a:prstGeom>
          <a:noFill/>
          <a:ln/>
        </p:spPr>
        <p:txBody>
          <a:bodyPr wrap="square" lIns="0" tIns="0" rIns="0" bIns="0" rtlCol="0" anchor="t"/>
          <a:lstStyle/>
          <a:p>
            <a:pPr indent="0" marL="0">
              <a:lnSpc>
                <a:spcPts val="7700"/>
              </a:lnSpc>
              <a:buNone/>
            </a:pPr>
            <a:r>
              <a:rPr lang="en-US" sz="5125" dirty="0">
                <a:solidFill>
                  <a:srgbClr val="5C4E3D"/>
                </a:solidFill>
                <a:latin typeface="Libre Baskerville" pitchFamily="34" charset="0"/>
                <a:ea typeface="Libre Baskerville" pitchFamily="34" charset="-122"/>
                <a:cs typeface="Libre Baskerville" pitchFamily="34" charset="-120"/>
              </a:rPr>
              <a:t>Similarity Measures and Ranking</a:t>
            </a:r>
            <a:endParaRPr lang="en-US" sz="5125" dirty="0"/>
          </a:p>
        </p:txBody>
      </p:sp>
      <p:sp>
        <p:nvSpPr>
          <p:cNvPr id="3" name="Text 1"/>
          <p:cNvSpPr/>
          <p:nvPr/>
        </p:nvSpPr>
        <p:spPr>
          <a:xfrm>
            <a:off x="661491" y="2643286"/>
            <a:ext cx="10869017"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 variety of different similarity measures can be used to calculate the similarity between the item and the search statement. A characteristic of a similarity formula is that the results of the formula increase as the items become more similar. The value is zero if the items are totally dissimilar.</a:t>
            </a:r>
            <a:endParaRPr lang="en-US" sz="1458" dirty="0"/>
          </a:p>
        </p:txBody>
      </p:sp>
      <p:sp>
        <p:nvSpPr>
          <p:cNvPr id="4" name="Text 2"/>
          <p:cNvSpPr/>
          <p:nvPr/>
        </p:nvSpPr>
        <p:spPr>
          <a:xfrm>
            <a:off x="661491" y="3763169"/>
            <a:ext cx="10869017"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This formula uses the summation of the product of the various terms of two items when treating the index as a vector. If is replaced with then the same formula generates the similarity between every Item and The problem with this simple measure is in the normalization needed to account for variances in the length of items. Additional normalization is also used to have the final results come between zero and +1</a:t>
            </a:r>
            <a:endParaRPr lang="en-US" sz="1458" dirty="0"/>
          </a:p>
        </p:txBody>
      </p:sp>
      <p:pic>
        <p:nvPicPr>
          <p:cNvPr id="5" name="Image 0" descr="preencoded.png">    </p:cNvPr>
          <p:cNvPicPr>
            <a:picLocks noChangeAspect="1"/>
          </p:cNvPicPr>
          <p:nvPr/>
        </p:nvPicPr>
        <p:blipFill>
          <a:blip r:embed="R54576f61814240d7"/>
          <a:stretch>
            <a:fillRect/>
          </a:stretch>
        </p:blipFill>
        <p:spPr>
          <a:xfrm>
            <a:off x="661491" y="5185469"/>
            <a:ext cx="6920309" cy="9430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1491" y="1090116"/>
            <a:ext cx="9291835"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Similarity Measures: Cosine Similarity</a:t>
            </a:r>
            <a:endParaRPr lang="en-US" sz="3708" dirty="0"/>
          </a:p>
        </p:txBody>
      </p:sp>
      <p:sp>
        <p:nvSpPr>
          <p:cNvPr id="3" name="Text 1"/>
          <p:cNvSpPr/>
          <p:nvPr/>
        </p:nvSpPr>
        <p:spPr>
          <a:xfrm>
            <a:off x="661491" y="2153245"/>
            <a:ext cx="2362695" cy="295275"/>
          </a:xfrm>
          <a:prstGeom prst="rect">
            <a:avLst/>
          </a:prstGeom>
          <a:noFill/>
          <a:ln/>
        </p:spPr>
        <p:txBody>
          <a:bodyPr wrap="none" lIns="0" tIns="0" rIns="0" bIns="0" rtlCol="0" anchor="t"/>
          <a:lstStyle/>
          <a:p>
            <a:pPr indent="0" marL="0">
              <a:lnSpc>
                <a:spcPts val="2750"/>
              </a:lnSpc>
              <a:buNone/>
            </a:pPr>
            <a:r>
              <a:rPr lang="en-US" sz="1833" dirty="0">
                <a:solidFill>
                  <a:srgbClr val="5C4E3D"/>
                </a:solidFill>
                <a:latin typeface="Libre Baskerville" pitchFamily="34" charset="0"/>
                <a:ea typeface="Libre Baskerville" pitchFamily="34" charset="-122"/>
                <a:cs typeface="Libre Baskerville" pitchFamily="34" charset="-120"/>
              </a:rPr>
              <a:t>Vector-Based</a:t>
            </a:r>
            <a:endParaRPr lang="en-US" sz="1833" dirty="0"/>
          </a:p>
        </p:txBody>
      </p:sp>
      <p:sp>
        <p:nvSpPr>
          <p:cNvPr id="4" name="Text 2"/>
          <p:cNvSpPr/>
          <p:nvPr/>
        </p:nvSpPr>
        <p:spPr>
          <a:xfrm>
            <a:off x="661491" y="2637531"/>
            <a:ext cx="5203924"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Cosine similarity measures the cosine of the angle between two non-zero vectors in a multi-dimensional space.</a:t>
            </a:r>
            <a:endParaRPr lang="en-US" sz="1458" dirty="0"/>
          </a:p>
        </p:txBody>
      </p:sp>
      <p:sp>
        <p:nvSpPr>
          <p:cNvPr id="5" name="Text 3"/>
          <p:cNvSpPr/>
          <p:nvPr/>
        </p:nvSpPr>
        <p:spPr>
          <a:xfrm>
            <a:off x="661491" y="3714849"/>
            <a:ext cx="5203924"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Outputs a value between -1 and 1, with 1 indicating identical vectors.</a:t>
            </a:r>
            <a:endParaRPr lang="en-US" sz="1458" dirty="0"/>
          </a:p>
        </p:txBody>
      </p:sp>
      <p:sp>
        <p:nvSpPr>
          <p:cNvPr id="6" name="Text 4"/>
          <p:cNvSpPr/>
          <p:nvPr/>
        </p:nvSpPr>
        <p:spPr>
          <a:xfrm>
            <a:off x="661491" y="4508698"/>
            <a:ext cx="2734369" cy="295275"/>
          </a:xfrm>
          <a:prstGeom prst="rect">
            <a:avLst/>
          </a:prstGeom>
          <a:noFill/>
          <a:ln/>
        </p:spPr>
        <p:txBody>
          <a:bodyPr wrap="none" lIns="0" tIns="0" rIns="0" bIns="0" rtlCol="0" anchor="t"/>
          <a:lstStyle/>
          <a:p>
            <a:pPr indent="0" marL="0">
              <a:lnSpc>
                <a:spcPts val="2750"/>
              </a:lnSpc>
              <a:buNone/>
            </a:pPr>
            <a:r>
              <a:rPr lang="en-US" sz="1833" dirty="0">
                <a:solidFill>
                  <a:srgbClr val="5C4E3D"/>
                </a:solidFill>
                <a:latin typeface="Libre Baskerville" pitchFamily="34" charset="0"/>
                <a:ea typeface="Libre Baskerville" pitchFamily="34" charset="-122"/>
                <a:cs typeface="Libre Baskerville" pitchFamily="34" charset="-120"/>
              </a:rPr>
              <a:t>Efficient Computation</a:t>
            </a:r>
            <a:endParaRPr lang="en-US" sz="1833" dirty="0"/>
          </a:p>
        </p:txBody>
      </p:sp>
      <p:sp>
        <p:nvSpPr>
          <p:cNvPr id="7" name="Text 5"/>
          <p:cNvSpPr/>
          <p:nvPr/>
        </p:nvSpPr>
        <p:spPr>
          <a:xfrm>
            <a:off x="661491" y="4992985"/>
            <a:ext cx="5203924" cy="604837"/>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Can be calculated efficiently using dot products, making it a popular choice for IR systems.</a:t>
            </a:r>
            <a:endParaRPr lang="en-US" sz="1458" dirty="0"/>
          </a:p>
        </p:txBody>
      </p:sp>
      <p:sp>
        <p:nvSpPr>
          <p:cNvPr id="8" name="Text 6"/>
          <p:cNvSpPr/>
          <p:nvPr/>
        </p:nvSpPr>
        <p:spPr>
          <a:xfrm>
            <a:off x="6332934" y="2134294"/>
            <a:ext cx="5203924" cy="302419"/>
          </a:xfrm>
          <a:prstGeom prst="rect">
            <a:avLst/>
          </a:prstGeom>
          <a:noFill/>
          <a:ln/>
        </p:spPr>
        <p:txBody>
          <a:bodyPr wrap="none" lIns="0" tIns="0" rIns="0" bIns="0" rtlCol="0" anchor="t"/>
          <a:lstStyle/>
          <a:p>
            <a:pPr indent="0" marL="0">
              <a:lnSpc>
                <a:spcPts val="2850"/>
              </a:lnSpc>
              <a:buNone/>
            </a:pPr>
            <a:endParaRPr lang="en-US" sz="1458" dirty="0"/>
          </a:p>
        </p:txBody>
      </p:sp>
      <p:pic>
        <p:nvPicPr>
          <p:cNvPr id="9" name="Image 0" descr="preencoded.png">    </p:cNvPr>
          <p:cNvPicPr>
            <a:picLocks noChangeAspect="1"/>
          </p:cNvPicPr>
          <p:nvPr/>
        </p:nvPicPr>
        <p:blipFill>
          <a:blip r:embed="R723475646c8c4866"/>
          <a:stretch>
            <a:fillRect/>
          </a:stretch>
        </p:blipFill>
        <p:spPr>
          <a:xfrm>
            <a:off x="6332934" y="2649339"/>
            <a:ext cx="5203924" cy="15952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1491" y="825896"/>
            <a:ext cx="9372104" cy="590649"/>
          </a:xfrm>
          <a:prstGeom prst="rect">
            <a:avLst/>
          </a:prstGeom>
          <a:noFill/>
          <a:ln/>
        </p:spPr>
        <p:txBody>
          <a:bodyPr wrap="none" lIns="0" tIns="0" rIns="0" bIns="0" rtlCol="0" anchor="t"/>
          <a:lstStyle/>
          <a:p>
            <a:pPr indent="0" marL="0">
              <a:lnSpc>
                <a:spcPts val="5550"/>
              </a:lnSpc>
              <a:buNone/>
            </a:pPr>
            <a:r>
              <a:rPr lang="en-US" sz="3708" dirty="0">
                <a:solidFill>
                  <a:srgbClr val="5C4E3D"/>
                </a:solidFill>
                <a:latin typeface="Libre Baskerville" pitchFamily="34" charset="0"/>
                <a:ea typeface="Libre Baskerville" pitchFamily="34" charset="-122"/>
                <a:cs typeface="Libre Baskerville" pitchFamily="34" charset="-120"/>
              </a:rPr>
              <a:t>Similarity Measures: Jaccard Similarity</a:t>
            </a:r>
            <a:endParaRPr lang="en-US" sz="3708" dirty="0"/>
          </a:p>
        </p:txBody>
      </p:sp>
      <p:sp>
        <p:nvSpPr>
          <p:cNvPr id="3" name="Shape 1"/>
          <p:cNvSpPr/>
          <p:nvPr/>
        </p:nvSpPr>
        <p:spPr>
          <a:xfrm>
            <a:off x="661491" y="1700014"/>
            <a:ext cx="3496965" cy="2009080"/>
          </a:xfrm>
          <a:prstGeom prst="roundRect">
            <a:avLst>
              <a:gd name="adj" fmla="val 3952"/>
            </a:avLst>
          </a:prstGeom>
          <a:solidFill>
            <a:srgbClr val="F7EDD4"/>
          </a:solidFill>
          <a:ln w="7620">
            <a:solidFill>
              <a:srgbClr val="DDD3BA"/>
            </a:solidFill>
            <a:prstDash val="solid"/>
          </a:ln>
        </p:spPr>
      </p:sp>
      <p:sp>
        <p:nvSpPr>
          <p:cNvPr id="4" name="Text 2"/>
          <p:cNvSpPr/>
          <p:nvPr/>
        </p:nvSpPr>
        <p:spPr>
          <a:xfrm>
            <a:off x="856853" y="1895375"/>
            <a:ext cx="2362695" cy="295275"/>
          </a:xfrm>
          <a:prstGeom prst="rect">
            <a:avLst/>
          </a:prstGeom>
          <a:noFill/>
          <a:ln/>
        </p:spPr>
        <p:txBody>
          <a:bodyPr wrap="none" lIns="0" tIns="0" rIns="0" bIns="0" rtlCol="0" anchor="t"/>
          <a:lstStyle/>
          <a:p>
            <a:pPr indent="0" marL="0">
              <a:lnSpc>
                <a:spcPts val="2750"/>
              </a:lnSpc>
              <a:buNone/>
            </a:pPr>
            <a:r>
              <a:rPr lang="en-US" sz="1833" dirty="0">
                <a:solidFill>
                  <a:srgbClr val="454240"/>
                </a:solidFill>
                <a:latin typeface="Libre Baskerville" pitchFamily="34" charset="0"/>
                <a:ea typeface="Libre Baskerville" pitchFamily="34" charset="-122"/>
                <a:cs typeface="Libre Baskerville" pitchFamily="34" charset="-120"/>
              </a:rPr>
              <a:t>Set-Based</a:t>
            </a:r>
            <a:endParaRPr lang="en-US" sz="1833" dirty="0"/>
          </a:p>
        </p:txBody>
      </p:sp>
      <p:sp>
        <p:nvSpPr>
          <p:cNvPr id="5" name="Text 3"/>
          <p:cNvSpPr/>
          <p:nvPr/>
        </p:nvSpPr>
        <p:spPr>
          <a:xfrm>
            <a:off x="856853" y="2304057"/>
            <a:ext cx="3106241"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The Jaccard similarity coefficient measures the similarity between two finite sets.</a:t>
            </a:r>
            <a:endParaRPr lang="en-US" sz="1458" dirty="0"/>
          </a:p>
        </p:txBody>
      </p:sp>
      <p:sp>
        <p:nvSpPr>
          <p:cNvPr id="6" name="Shape 4"/>
          <p:cNvSpPr/>
          <p:nvPr/>
        </p:nvSpPr>
        <p:spPr>
          <a:xfrm>
            <a:off x="4347468" y="1700014"/>
            <a:ext cx="3496965" cy="2009080"/>
          </a:xfrm>
          <a:prstGeom prst="roundRect">
            <a:avLst>
              <a:gd name="adj" fmla="val 3952"/>
            </a:avLst>
          </a:prstGeom>
          <a:solidFill>
            <a:srgbClr val="F7EDD4"/>
          </a:solidFill>
          <a:ln w="7620">
            <a:solidFill>
              <a:srgbClr val="DDD3BA"/>
            </a:solidFill>
            <a:prstDash val="solid"/>
          </a:ln>
        </p:spPr>
      </p:sp>
      <p:sp>
        <p:nvSpPr>
          <p:cNvPr id="7" name="Text 5"/>
          <p:cNvSpPr/>
          <p:nvPr/>
        </p:nvSpPr>
        <p:spPr>
          <a:xfrm>
            <a:off x="4542830" y="1895375"/>
            <a:ext cx="2362695" cy="295275"/>
          </a:xfrm>
          <a:prstGeom prst="rect">
            <a:avLst/>
          </a:prstGeom>
          <a:noFill/>
          <a:ln/>
        </p:spPr>
        <p:txBody>
          <a:bodyPr wrap="none" lIns="0" tIns="0" rIns="0" bIns="0" rtlCol="0" anchor="t"/>
          <a:lstStyle/>
          <a:p>
            <a:pPr indent="0" marL="0">
              <a:lnSpc>
                <a:spcPts val="2750"/>
              </a:lnSpc>
              <a:buNone/>
            </a:pPr>
            <a:r>
              <a:rPr lang="en-US" sz="1833" dirty="0">
                <a:solidFill>
                  <a:srgbClr val="454240"/>
                </a:solidFill>
                <a:latin typeface="Libre Baskerville" pitchFamily="34" charset="0"/>
                <a:ea typeface="Libre Baskerville" pitchFamily="34" charset="-122"/>
                <a:cs typeface="Libre Baskerville" pitchFamily="34" charset="-120"/>
              </a:rPr>
              <a:t>Range of Values</a:t>
            </a:r>
            <a:endParaRPr lang="en-US" sz="1833" dirty="0"/>
          </a:p>
        </p:txBody>
      </p:sp>
      <p:sp>
        <p:nvSpPr>
          <p:cNvPr id="8" name="Text 6"/>
          <p:cNvSpPr/>
          <p:nvPr/>
        </p:nvSpPr>
        <p:spPr>
          <a:xfrm>
            <a:off x="4542830" y="2304057"/>
            <a:ext cx="3106241" cy="1209675"/>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As the common elements increase, the similarity value quickly decreases, but is always in the range -1 to +1.</a:t>
            </a:r>
            <a:endParaRPr lang="en-US" sz="1458" dirty="0"/>
          </a:p>
        </p:txBody>
      </p:sp>
      <p:sp>
        <p:nvSpPr>
          <p:cNvPr id="9" name="Shape 7"/>
          <p:cNvSpPr/>
          <p:nvPr/>
        </p:nvSpPr>
        <p:spPr>
          <a:xfrm>
            <a:off x="8033444" y="1700014"/>
            <a:ext cx="3496965" cy="2009080"/>
          </a:xfrm>
          <a:prstGeom prst="roundRect">
            <a:avLst>
              <a:gd name="adj" fmla="val 3952"/>
            </a:avLst>
          </a:prstGeom>
          <a:solidFill>
            <a:srgbClr val="F7EDD4"/>
          </a:solidFill>
          <a:ln w="7620">
            <a:solidFill>
              <a:srgbClr val="DDD3BA"/>
            </a:solidFill>
            <a:prstDash val="solid"/>
          </a:ln>
        </p:spPr>
      </p:sp>
      <p:sp>
        <p:nvSpPr>
          <p:cNvPr id="10" name="Text 8"/>
          <p:cNvSpPr/>
          <p:nvPr/>
        </p:nvSpPr>
        <p:spPr>
          <a:xfrm>
            <a:off x="8228806" y="1895375"/>
            <a:ext cx="2362695" cy="295275"/>
          </a:xfrm>
          <a:prstGeom prst="rect">
            <a:avLst/>
          </a:prstGeom>
          <a:noFill/>
          <a:ln/>
        </p:spPr>
        <p:txBody>
          <a:bodyPr wrap="none" lIns="0" tIns="0" rIns="0" bIns="0" rtlCol="0" anchor="t"/>
          <a:lstStyle/>
          <a:p>
            <a:pPr indent="0" marL="0">
              <a:lnSpc>
                <a:spcPts val="2750"/>
              </a:lnSpc>
              <a:buNone/>
            </a:pPr>
            <a:r>
              <a:rPr lang="en-US" sz="1833" dirty="0">
                <a:solidFill>
                  <a:srgbClr val="454240"/>
                </a:solidFill>
                <a:latin typeface="Libre Baskerville" pitchFamily="34" charset="0"/>
                <a:ea typeface="Libre Baskerville" pitchFamily="34" charset="-122"/>
                <a:cs typeface="Libre Baskerville" pitchFamily="34" charset="-120"/>
              </a:rPr>
              <a:t>Applications</a:t>
            </a:r>
            <a:endParaRPr lang="en-US" sz="1833" dirty="0"/>
          </a:p>
        </p:txBody>
      </p:sp>
      <p:sp>
        <p:nvSpPr>
          <p:cNvPr id="11" name="Text 9"/>
          <p:cNvSpPr/>
          <p:nvPr/>
        </p:nvSpPr>
        <p:spPr>
          <a:xfrm>
            <a:off x="8228806" y="2304057"/>
            <a:ext cx="3106241" cy="907256"/>
          </a:xfrm>
          <a:prstGeom prst="rect">
            <a:avLst/>
          </a:prstGeom>
          <a:noFill/>
          <a:ln/>
        </p:spPr>
        <p:txBody>
          <a:bodyPr wrap="square" lIns="0" tIns="0" rIns="0" bIns="0" rtlCol="0" anchor="t"/>
          <a:lstStyle/>
          <a:p>
            <a:pPr indent="0" marL="0">
              <a:lnSpc>
                <a:spcPts val="2850"/>
              </a:lnSpc>
              <a:buNone/>
            </a:pPr>
            <a:r>
              <a:rPr lang="en-US" sz="1458" dirty="0">
                <a:solidFill>
                  <a:srgbClr val="454240"/>
                </a:solidFill>
                <a:latin typeface="DM Sans" pitchFamily="34" charset="0"/>
                <a:ea typeface="DM Sans" pitchFamily="34" charset="-122"/>
                <a:cs typeface="DM Sans" pitchFamily="34" charset="-120"/>
              </a:rPr>
              <a:t>Useful for comparing the overlap between documents, tags, or other categorical data.</a:t>
            </a:r>
            <a:endParaRPr lang="en-US" sz="1458" dirty="0"/>
          </a:p>
        </p:txBody>
      </p:sp>
      <p:pic>
        <p:nvPicPr>
          <p:cNvPr id="12" name="Image 0" descr="preencoded.png">    </p:cNvPr>
          <p:cNvPicPr>
            <a:picLocks noChangeAspect="1"/>
          </p:cNvPicPr>
          <p:nvPr/>
        </p:nvPicPr>
        <p:blipFill>
          <a:blip r:embed="R00bc9d350bfa4428"/>
          <a:stretch>
            <a:fillRect/>
          </a:stretch>
        </p:blipFill>
        <p:spPr>
          <a:xfrm>
            <a:off x="2767111" y="3921720"/>
            <a:ext cx="6657776" cy="2110283"/>
          </a:xfrm>
          <a:prstGeom prst="rect">
            <a:avLst/>
          </a:prstGeom>
        </p:spPr>
      </p:pic>
    </p:spTree>
  </p:cSld>
  <p:clrMapOvr>
    <a:masterClrMapping/>
  </p:clrMapOvr>
</p:sld>
</file>

<file path=docProps/app.xml><?xml version="1.0" encoding="utf-8"?>
<Properties xmlns="http://schemas.openxmlformats.org/officeDocument/2006/extended-properties" xmlns:vt="http://schemas.openxmlformats.org/officeDocument/2006/docPropsVTypes">
  <TotalTime>103</TotalTime>
  <Words>485</Words>
  <Application>Microsoft Office PowerPoint</Application>
  <PresentationFormat>Widescreen</PresentationFormat>
  <Paragraphs>23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Search Statements and Binding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
  <dc:creator>Divyesh Chowdary</dc:creator>
  <lastModifiedBy>Divyesh Chowdary</lastModifiedBy>
  <revision>2</revision>
  <dcterms:created xsi:type="dcterms:W3CDTF">2024-10-17T13:49:10.0000000Z</dcterms:created>
  <dcterms:modified xsi:type="dcterms:W3CDTF">2024-10-31T19:08:05.9940000Z</dcterms:modified>
</coreProperties>
</file>